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Masters/slideMaster2.xml" ContentType="application/vnd.openxmlformats-officedocument.presentationml.slideMaster+xml"/>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docProps/custom.xml" ContentType="application/vnd.openxmlformats-officedocument.custom-properties+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 id="2147483888" r:id="rId5"/>
  </p:sldMasterIdLst>
  <p:notesMasterIdLst>
    <p:notesMasterId r:id="rId7"/>
  </p:notesMasterIdLst>
  <p:handoutMasterIdLst>
    <p:handoutMasterId r:id="rId8"/>
  </p:handoutMasterIdLst>
  <p:sldIdLst>
    <p:sldId id="257" r:id="rId6"/>
  </p:sldIdLst>
  <p:sldSz cx="51206400" cy="42062400"/>
  <p:notesSz cx="6950075" cy="9236075"/>
  <p:defaultTextStyle>
    <a:defPPr>
      <a:defRPr lang="en-US"/>
    </a:defPPr>
    <a:lvl1pPr algn="l" rtl="0" eaLnBrk="0" fontAlgn="base" hangingPunct="0">
      <a:spcBef>
        <a:spcPct val="0"/>
      </a:spcBef>
      <a:spcAft>
        <a:spcPct val="0"/>
      </a:spcAft>
      <a:defRPr sz="10700" kern="1200">
        <a:solidFill>
          <a:schemeClr val="tx1"/>
        </a:solidFill>
        <a:latin typeface="Arial" pitchFamily="34" charset="0"/>
        <a:ea typeface="ＭＳ Ｐゴシック" charset="-128"/>
        <a:cs typeface="+mn-cs"/>
      </a:defRPr>
    </a:lvl1pPr>
    <a:lvl2pPr marL="2049676" algn="l" rtl="0" eaLnBrk="0" fontAlgn="base" hangingPunct="0">
      <a:spcBef>
        <a:spcPct val="0"/>
      </a:spcBef>
      <a:spcAft>
        <a:spcPct val="0"/>
      </a:spcAft>
      <a:defRPr sz="10700" kern="1200">
        <a:solidFill>
          <a:schemeClr val="tx1"/>
        </a:solidFill>
        <a:latin typeface="Arial" pitchFamily="34" charset="0"/>
        <a:ea typeface="ＭＳ Ｐゴシック" charset="-128"/>
        <a:cs typeface="+mn-cs"/>
      </a:defRPr>
    </a:lvl2pPr>
    <a:lvl3pPr marL="4099352" algn="l" rtl="0" eaLnBrk="0" fontAlgn="base" hangingPunct="0">
      <a:spcBef>
        <a:spcPct val="0"/>
      </a:spcBef>
      <a:spcAft>
        <a:spcPct val="0"/>
      </a:spcAft>
      <a:defRPr sz="10700" kern="1200">
        <a:solidFill>
          <a:schemeClr val="tx1"/>
        </a:solidFill>
        <a:latin typeface="Arial" pitchFamily="34" charset="0"/>
        <a:ea typeface="ＭＳ Ｐゴシック" charset="-128"/>
        <a:cs typeface="+mn-cs"/>
      </a:defRPr>
    </a:lvl3pPr>
    <a:lvl4pPr marL="6149030" algn="l" rtl="0" eaLnBrk="0" fontAlgn="base" hangingPunct="0">
      <a:spcBef>
        <a:spcPct val="0"/>
      </a:spcBef>
      <a:spcAft>
        <a:spcPct val="0"/>
      </a:spcAft>
      <a:defRPr sz="10700" kern="1200">
        <a:solidFill>
          <a:schemeClr val="tx1"/>
        </a:solidFill>
        <a:latin typeface="Arial" pitchFamily="34" charset="0"/>
        <a:ea typeface="ＭＳ Ｐゴシック" charset="-128"/>
        <a:cs typeface="+mn-cs"/>
      </a:defRPr>
    </a:lvl4pPr>
    <a:lvl5pPr marL="8198706" algn="l" rtl="0" eaLnBrk="0" fontAlgn="base" hangingPunct="0">
      <a:spcBef>
        <a:spcPct val="0"/>
      </a:spcBef>
      <a:spcAft>
        <a:spcPct val="0"/>
      </a:spcAft>
      <a:defRPr sz="10700" kern="1200">
        <a:solidFill>
          <a:schemeClr val="tx1"/>
        </a:solidFill>
        <a:latin typeface="Arial" pitchFamily="34" charset="0"/>
        <a:ea typeface="ＭＳ Ｐゴシック" charset="-128"/>
        <a:cs typeface="+mn-cs"/>
      </a:defRPr>
    </a:lvl5pPr>
    <a:lvl6pPr marL="10248382" algn="l" defTabSz="4099352" rtl="0" eaLnBrk="1" latinLnBrk="0" hangingPunct="1">
      <a:defRPr sz="10700" kern="1200">
        <a:solidFill>
          <a:schemeClr val="tx1"/>
        </a:solidFill>
        <a:latin typeface="Arial" pitchFamily="34" charset="0"/>
        <a:ea typeface="ＭＳ Ｐゴシック" charset="-128"/>
        <a:cs typeface="+mn-cs"/>
      </a:defRPr>
    </a:lvl6pPr>
    <a:lvl7pPr marL="12298058" algn="l" defTabSz="4099352" rtl="0" eaLnBrk="1" latinLnBrk="0" hangingPunct="1">
      <a:defRPr sz="10700" kern="1200">
        <a:solidFill>
          <a:schemeClr val="tx1"/>
        </a:solidFill>
        <a:latin typeface="Arial" pitchFamily="34" charset="0"/>
        <a:ea typeface="ＭＳ Ｐゴシック" charset="-128"/>
        <a:cs typeface="+mn-cs"/>
      </a:defRPr>
    </a:lvl7pPr>
    <a:lvl8pPr marL="14347734" algn="l" defTabSz="4099352" rtl="0" eaLnBrk="1" latinLnBrk="0" hangingPunct="1">
      <a:defRPr sz="10700" kern="1200">
        <a:solidFill>
          <a:schemeClr val="tx1"/>
        </a:solidFill>
        <a:latin typeface="Arial" pitchFamily="34" charset="0"/>
        <a:ea typeface="ＭＳ Ｐゴシック" charset="-128"/>
        <a:cs typeface="+mn-cs"/>
      </a:defRPr>
    </a:lvl8pPr>
    <a:lvl9pPr marL="16397411" algn="l" defTabSz="4099352" rtl="0" eaLnBrk="1" latinLnBrk="0" hangingPunct="1">
      <a:defRPr sz="10700" kern="1200">
        <a:solidFill>
          <a:schemeClr val="tx1"/>
        </a:solidFill>
        <a:latin typeface="Arial"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7903"/>
    <a:srgbClr val="F3901D"/>
    <a:srgbClr val="333333"/>
    <a:srgbClr val="CCCC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047" autoAdjust="0"/>
    <p:restoredTop sz="99249" autoAdjust="0"/>
  </p:normalViewPr>
  <p:slideViewPr>
    <p:cSldViewPr>
      <p:cViewPr varScale="1">
        <p:scale>
          <a:sx n="14" d="100"/>
          <a:sy n="14" d="100"/>
        </p:scale>
        <p:origin x="-948" y="-186"/>
      </p:cViewPr>
      <p:guideLst>
        <p:guide orient="horz" pos="13248"/>
        <p:guide pos="16128"/>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89" d="100"/>
          <a:sy n="89" d="100"/>
        </p:scale>
        <p:origin x="-3762" y="-120"/>
      </p:cViewPr>
      <p:guideLst>
        <p:guide orient="horz" pos="2909"/>
        <p:guide pos="218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Administrator\Desktop\Copy%20of%20aapor%202011%20resul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norc.org\Home\Chicago\Fisher-Beth\aapor%202011%20resul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norc.org\Home\Chicago\Fisher-Beth\aapor%202011%20results.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norc.org\Home\Chicago\Fisher-Beth\aapor%202011%20result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norc.org\Home\Chicago\Fisher-Beth\aapor%202011%20result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Administrator\Desktop\Copy%20of%20aapor%202011%20result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Administrator\Desktop\Copy%20of%20aapor%202011%20result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Documents%20and%20Settings\fisher-beth\Desktop\Copy%20of%20Copy%20of%20aapor%202011%20result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Documents%20and%20Settings\fisher-beth\Desktop\Copy%20of%20Copy%20of%20aapor%202011%20resul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2200"/>
            </a:pPr>
            <a:r>
              <a:rPr lang="en-US" sz="2200" dirty="0"/>
              <a:t>Q6.48 - Percent</a:t>
            </a:r>
            <a:r>
              <a:rPr lang="en-US" sz="2200" baseline="0" dirty="0"/>
              <a:t> of Respondents </a:t>
            </a:r>
            <a:r>
              <a:rPr lang="en-US" sz="2200" baseline="0" dirty="0" smtClean="0"/>
              <a:t>in Wave 2 Reporting How They Would Pay for Emergency Bill by Wave 2 Mode</a:t>
            </a:r>
            <a:endParaRPr lang="en-US" sz="2200" dirty="0"/>
          </a:p>
        </c:rich>
      </c:tx>
      <c:layout/>
    </c:title>
    <c:plotArea>
      <c:layout>
        <c:manualLayout>
          <c:layoutTarget val="inner"/>
          <c:xMode val="edge"/>
          <c:yMode val="edge"/>
          <c:x val="0.33467699488626068"/>
          <c:y val="0.13163636363636391"/>
          <c:w val="0.56175627473713352"/>
          <c:h val="0.78036980342492168"/>
        </c:manualLayout>
      </c:layout>
      <c:barChart>
        <c:barDir val="bar"/>
        <c:grouping val="clustered"/>
        <c:ser>
          <c:idx val="0"/>
          <c:order val="0"/>
          <c:tx>
            <c:strRef>
              <c:f>Sheet1!$C$222</c:f>
              <c:strCache>
                <c:ptCount val="1"/>
                <c:pt idx="0">
                  <c:v>In person - Yes</c:v>
                </c:pt>
              </c:strCache>
            </c:strRef>
          </c:tx>
          <c:spPr>
            <a:solidFill>
              <a:schemeClr val="tx1"/>
            </a:solidFill>
          </c:spPr>
          <c:cat>
            <c:strRef>
              <c:f>Sheet1!$B$223:$B$234</c:f>
              <c:strCache>
                <c:ptCount val="12"/>
                <c:pt idx="0">
                  <c:v>Savings</c:v>
                </c:pt>
                <c:pt idx="1">
                  <c:v>Credit card</c:v>
                </c:pt>
                <c:pt idx="2">
                  <c:v>Borrow from family</c:v>
                </c:pt>
                <c:pt idx="3">
                  <c:v>Borrow from friends</c:v>
                </c:pt>
                <c:pt idx="4">
                  <c:v>Sell something</c:v>
                </c:pt>
                <c:pt idx="5">
                  <c:v>Get payday loan</c:v>
                </c:pt>
                <c:pt idx="6">
                  <c:v>Pawn something</c:v>
                </c:pt>
                <c:pt idx="7">
                  <c:v>Borrow from bank</c:v>
                </c:pt>
                <c:pt idx="8">
                  <c:v>Consumer finance enterprise</c:v>
                </c:pt>
                <c:pt idx="9">
                  <c:v>Would not pay</c:v>
                </c:pt>
                <c:pt idx="10">
                  <c:v>Mutual Assistance Savings</c:v>
                </c:pt>
                <c:pt idx="11">
                  <c:v>Other</c:v>
                </c:pt>
              </c:strCache>
            </c:strRef>
          </c:cat>
          <c:val>
            <c:numRef>
              <c:f>Sheet1!$C$223:$C$234</c:f>
              <c:numCache>
                <c:formatCode>0.00%</c:formatCode>
                <c:ptCount val="12"/>
                <c:pt idx="0">
                  <c:v>0.44790739091718768</c:v>
                </c:pt>
                <c:pt idx="1">
                  <c:v>0.23152270703472838</c:v>
                </c:pt>
                <c:pt idx="2">
                  <c:v>0.44977777777778066</c:v>
                </c:pt>
                <c:pt idx="3">
                  <c:v>0.20874219446922565</c:v>
                </c:pt>
                <c:pt idx="4">
                  <c:v>0.20717488789237756</c:v>
                </c:pt>
                <c:pt idx="5">
                  <c:v>7.2321428571428939E-2</c:v>
                </c:pt>
                <c:pt idx="6">
                  <c:v>0.13571428571428656</c:v>
                </c:pt>
                <c:pt idx="7">
                  <c:v>0.19302949061662344</c:v>
                </c:pt>
                <c:pt idx="8">
                  <c:v>3.3154121863799284E-2</c:v>
                </c:pt>
                <c:pt idx="9">
                  <c:v>0.17114695340501793</c:v>
                </c:pt>
                <c:pt idx="10">
                  <c:v>4.6028880866426022E-2</c:v>
                </c:pt>
                <c:pt idx="11">
                  <c:v>0.10244786944696281</c:v>
                </c:pt>
              </c:numCache>
            </c:numRef>
          </c:val>
        </c:ser>
        <c:ser>
          <c:idx val="1"/>
          <c:order val="1"/>
          <c:tx>
            <c:strRef>
              <c:f>Sheet1!$D$222</c:f>
              <c:strCache>
                <c:ptCount val="1"/>
                <c:pt idx="0">
                  <c:v>By phone - Yes</c:v>
                </c:pt>
              </c:strCache>
            </c:strRef>
          </c:tx>
          <c:spPr>
            <a:solidFill>
              <a:schemeClr val="bg2">
                <a:lumMod val="90000"/>
              </a:schemeClr>
            </a:solidFill>
          </c:spPr>
          <c:cat>
            <c:strRef>
              <c:f>Sheet1!$B$223:$B$234</c:f>
              <c:strCache>
                <c:ptCount val="12"/>
                <c:pt idx="0">
                  <c:v>Savings</c:v>
                </c:pt>
                <c:pt idx="1">
                  <c:v>Credit card</c:v>
                </c:pt>
                <c:pt idx="2">
                  <c:v>Borrow from family</c:v>
                </c:pt>
                <c:pt idx="3">
                  <c:v>Borrow from friends</c:v>
                </c:pt>
                <c:pt idx="4">
                  <c:v>Sell something</c:v>
                </c:pt>
                <c:pt idx="5">
                  <c:v>Get payday loan</c:v>
                </c:pt>
                <c:pt idx="6">
                  <c:v>Pawn something</c:v>
                </c:pt>
                <c:pt idx="7">
                  <c:v>Borrow from bank</c:v>
                </c:pt>
                <c:pt idx="8">
                  <c:v>Consumer finance enterprise</c:v>
                </c:pt>
                <c:pt idx="9">
                  <c:v>Would not pay</c:v>
                </c:pt>
                <c:pt idx="10">
                  <c:v>Mutual Assistance Savings</c:v>
                </c:pt>
                <c:pt idx="11">
                  <c:v>Other</c:v>
                </c:pt>
              </c:strCache>
            </c:strRef>
          </c:cat>
          <c:val>
            <c:numRef>
              <c:f>Sheet1!$D$223:$D$234</c:f>
              <c:numCache>
                <c:formatCode>0.00%</c:formatCode>
                <c:ptCount val="12"/>
                <c:pt idx="0">
                  <c:v>0.55106167846309873</c:v>
                </c:pt>
                <c:pt idx="1">
                  <c:v>0.32388663967611553</c:v>
                </c:pt>
                <c:pt idx="2">
                  <c:v>0.4457953394123606</c:v>
                </c:pt>
                <c:pt idx="3">
                  <c:v>0.18503538928210464</c:v>
                </c:pt>
                <c:pt idx="4">
                  <c:v>0.29411764705882382</c:v>
                </c:pt>
                <c:pt idx="5">
                  <c:v>8.9898989898990228E-2</c:v>
                </c:pt>
                <c:pt idx="6">
                  <c:v>0.16700404858299808</c:v>
                </c:pt>
                <c:pt idx="7">
                  <c:v>0.30847803881511748</c:v>
                </c:pt>
                <c:pt idx="8">
                  <c:v>4.9746192893401528E-2</c:v>
                </c:pt>
                <c:pt idx="9">
                  <c:v>0.18480492813141691</c:v>
                </c:pt>
                <c:pt idx="10">
                  <c:v>5.4564533053515864E-2</c:v>
                </c:pt>
                <c:pt idx="11">
                  <c:v>0.13702928870293007</c:v>
                </c:pt>
              </c:numCache>
            </c:numRef>
          </c:val>
        </c:ser>
        <c:ser>
          <c:idx val="2"/>
          <c:order val="2"/>
          <c:tx>
            <c:strRef>
              <c:f>Sheet1!$E$222</c:f>
              <c:strCache>
                <c:ptCount val="1"/>
                <c:pt idx="0">
                  <c:v>Difference</c:v>
                </c:pt>
              </c:strCache>
            </c:strRef>
          </c:tx>
          <c:spPr>
            <a:solidFill>
              <a:schemeClr val="accent2"/>
            </a:solidFill>
          </c:spPr>
          <c:cat>
            <c:strRef>
              <c:f>Sheet1!$B$223:$B$234</c:f>
              <c:strCache>
                <c:ptCount val="12"/>
                <c:pt idx="0">
                  <c:v>Savings</c:v>
                </c:pt>
                <c:pt idx="1">
                  <c:v>Credit card</c:v>
                </c:pt>
                <c:pt idx="2">
                  <c:v>Borrow from family</c:v>
                </c:pt>
                <c:pt idx="3">
                  <c:v>Borrow from friends</c:v>
                </c:pt>
                <c:pt idx="4">
                  <c:v>Sell something</c:v>
                </c:pt>
                <c:pt idx="5">
                  <c:v>Get payday loan</c:v>
                </c:pt>
                <c:pt idx="6">
                  <c:v>Pawn something</c:v>
                </c:pt>
                <c:pt idx="7">
                  <c:v>Borrow from bank</c:v>
                </c:pt>
                <c:pt idx="8">
                  <c:v>Consumer finance enterprise</c:v>
                </c:pt>
                <c:pt idx="9">
                  <c:v>Would not pay</c:v>
                </c:pt>
                <c:pt idx="10">
                  <c:v>Mutual Assistance Savings</c:v>
                </c:pt>
                <c:pt idx="11">
                  <c:v>Other</c:v>
                </c:pt>
              </c:strCache>
            </c:strRef>
          </c:cat>
          <c:val>
            <c:numRef>
              <c:f>Sheet1!$E$223:$E$234</c:f>
              <c:numCache>
                <c:formatCode>0.00%</c:formatCode>
                <c:ptCount val="12"/>
                <c:pt idx="0">
                  <c:v>0.10315428754590802</c:v>
                </c:pt>
                <c:pt idx="1">
                  <c:v>9.2363932641384955E-2</c:v>
                </c:pt>
                <c:pt idx="2">
                  <c:v>-3.9824383654170851E-3</c:v>
                </c:pt>
                <c:pt idx="3">
                  <c:v>-2.3706805187120924E-2</c:v>
                </c:pt>
                <c:pt idx="4">
                  <c:v>8.6942759166446865E-2</c:v>
                </c:pt>
                <c:pt idx="5">
                  <c:v>1.7577561327561473E-2</c:v>
                </c:pt>
                <c:pt idx="6">
                  <c:v>3.1289762868710561E-2</c:v>
                </c:pt>
                <c:pt idx="7">
                  <c:v>0.11544854819849548</c:v>
                </c:pt>
                <c:pt idx="8">
                  <c:v>1.6592071029601835E-2</c:v>
                </c:pt>
                <c:pt idx="9">
                  <c:v>1.3657974726398903E-2</c:v>
                </c:pt>
                <c:pt idx="10">
                  <c:v>8.535652187089314E-3</c:v>
                </c:pt>
                <c:pt idx="11">
                  <c:v>3.4581419255966056E-2</c:v>
                </c:pt>
              </c:numCache>
            </c:numRef>
          </c:val>
        </c:ser>
        <c:axId val="51996928"/>
        <c:axId val="52002816"/>
      </c:barChart>
      <c:catAx>
        <c:axId val="51996928"/>
        <c:scaling>
          <c:orientation val="maxMin"/>
        </c:scaling>
        <c:axPos val="l"/>
        <c:majorTickMark val="none"/>
        <c:tickLblPos val="low"/>
        <c:txPr>
          <a:bodyPr/>
          <a:lstStyle/>
          <a:p>
            <a:pPr>
              <a:defRPr sz="1800"/>
            </a:pPr>
            <a:endParaRPr lang="en-US"/>
          </a:p>
        </c:txPr>
        <c:crossAx val="52002816"/>
        <c:crosses val="autoZero"/>
        <c:auto val="1"/>
        <c:lblAlgn val="ctr"/>
        <c:lblOffset val="100"/>
      </c:catAx>
      <c:valAx>
        <c:axId val="52002816"/>
        <c:scaling>
          <c:orientation val="minMax"/>
          <c:min val="-0.1"/>
        </c:scaling>
        <c:axPos val="t"/>
        <c:majorGridlines/>
        <c:numFmt formatCode="0%" sourceLinked="0"/>
        <c:majorTickMark val="none"/>
        <c:tickLblPos val="high"/>
        <c:txPr>
          <a:bodyPr/>
          <a:lstStyle/>
          <a:p>
            <a:pPr>
              <a:defRPr sz="1800"/>
            </a:pPr>
            <a:endParaRPr lang="en-US"/>
          </a:p>
        </c:txPr>
        <c:crossAx val="51996928"/>
        <c:crosses val="autoZero"/>
        <c:crossBetween val="between"/>
        <c:majorUnit val="0.1"/>
      </c:valAx>
    </c:plotArea>
    <c:legend>
      <c:legendPos val="r"/>
      <c:layout>
        <c:manualLayout>
          <c:xMode val="edge"/>
          <c:yMode val="edge"/>
          <c:x val="0.8028967485194578"/>
          <c:y val="0.40187346511756278"/>
          <c:w val="0.1886337751767744"/>
          <c:h val="0.14494488188976587"/>
        </c:manualLayout>
      </c:layout>
      <c:spPr>
        <a:solidFill>
          <a:schemeClr val="bg1"/>
        </a:solidFill>
        <a:ln>
          <a:solidFill>
            <a:schemeClr val="accent1"/>
          </a:solidFill>
        </a:ln>
      </c:spPr>
      <c:txPr>
        <a:bodyPr/>
        <a:lstStyle/>
        <a:p>
          <a:pPr>
            <a:defRPr sz="1800"/>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2200"/>
            </a:pPr>
            <a:r>
              <a:rPr lang="en-US" sz="2200" dirty="0" smtClean="0"/>
              <a:t>Q1.5 - In </a:t>
            </a:r>
            <a:r>
              <a:rPr lang="en-US" sz="2200" dirty="0"/>
              <a:t>Person – Proportion of Responses by Category for </a:t>
            </a:r>
            <a:r>
              <a:rPr lang="en-US" sz="2200" dirty="0" smtClean="0"/>
              <a:t>Five Point</a:t>
            </a:r>
            <a:r>
              <a:rPr lang="en-US" sz="2200" baseline="0" dirty="0" smtClean="0"/>
              <a:t> </a:t>
            </a:r>
            <a:r>
              <a:rPr lang="en-US" sz="2200" dirty="0" smtClean="0"/>
              <a:t>Scale  Wave 2 Questions</a:t>
            </a:r>
            <a:endParaRPr lang="en-US" sz="2200" dirty="0"/>
          </a:p>
        </c:rich>
      </c:tx>
      <c:layout/>
    </c:title>
    <c:plotArea>
      <c:layout>
        <c:manualLayout>
          <c:layoutTarget val="inner"/>
          <c:xMode val="edge"/>
          <c:yMode val="edge"/>
          <c:x val="0.13845517693908937"/>
          <c:y val="0.18600279965004374"/>
          <c:w val="0.60973063173137865"/>
          <c:h val="0.67424891655986574"/>
        </c:manualLayout>
      </c:layout>
      <c:barChart>
        <c:barDir val="col"/>
        <c:grouping val="clustered"/>
        <c:ser>
          <c:idx val="0"/>
          <c:order val="0"/>
          <c:tx>
            <c:strRef>
              <c:f>Sheet1!$B$25</c:f>
              <c:strCache>
                <c:ptCount val="1"/>
                <c:pt idx="0">
                  <c:v>Live in close-knit home</c:v>
                </c:pt>
              </c:strCache>
            </c:strRef>
          </c:tx>
          <c:cat>
            <c:strRef>
              <c:f>Sheet1!$C$24:$G$24</c:f>
              <c:strCache>
                <c:ptCount val="5"/>
                <c:pt idx="0">
                  <c:v>Strongly
Agree</c:v>
                </c:pt>
                <c:pt idx="1">
                  <c:v>Agree</c:v>
                </c:pt>
                <c:pt idx="2">
                  <c:v>Neither</c:v>
                </c:pt>
                <c:pt idx="3">
                  <c:v>Disagree</c:v>
                </c:pt>
                <c:pt idx="4">
                  <c:v>Strongly Disagree</c:v>
                </c:pt>
              </c:strCache>
            </c:strRef>
          </c:cat>
          <c:val>
            <c:numRef>
              <c:f>Sheet1!$C$25:$G$25</c:f>
              <c:numCache>
                <c:formatCode>0.00%</c:formatCode>
                <c:ptCount val="5"/>
                <c:pt idx="0">
                  <c:v>0.1113028472821402</c:v>
                </c:pt>
                <c:pt idx="1">
                  <c:v>0.41501294219154727</c:v>
                </c:pt>
                <c:pt idx="2">
                  <c:v>0.18636755823986195</c:v>
                </c:pt>
                <c:pt idx="3">
                  <c:v>0.22001725625539484</c:v>
                </c:pt>
                <c:pt idx="4">
                  <c:v>6.7299396031061581E-2</c:v>
                </c:pt>
              </c:numCache>
            </c:numRef>
          </c:val>
        </c:ser>
        <c:ser>
          <c:idx val="1"/>
          <c:order val="1"/>
          <c:tx>
            <c:strRef>
              <c:f>Sheet1!$B$26</c:f>
              <c:strCache>
                <c:ptCount val="1"/>
                <c:pt idx="0">
                  <c:v>People willing to help neighbors</c:v>
                </c:pt>
              </c:strCache>
            </c:strRef>
          </c:tx>
          <c:cat>
            <c:strRef>
              <c:f>Sheet1!$C$24:$G$24</c:f>
              <c:strCache>
                <c:ptCount val="5"/>
                <c:pt idx="0">
                  <c:v>Strongly
Agree</c:v>
                </c:pt>
                <c:pt idx="1">
                  <c:v>Agree</c:v>
                </c:pt>
                <c:pt idx="2">
                  <c:v>Neither</c:v>
                </c:pt>
                <c:pt idx="3">
                  <c:v>Disagree</c:v>
                </c:pt>
                <c:pt idx="4">
                  <c:v>Strongly Disagree</c:v>
                </c:pt>
              </c:strCache>
            </c:strRef>
          </c:cat>
          <c:val>
            <c:numRef>
              <c:f>Sheet1!$C$26:$G$26</c:f>
              <c:numCache>
                <c:formatCode>0.00%</c:formatCode>
                <c:ptCount val="5"/>
                <c:pt idx="0">
                  <c:v>0.1096718480138178</c:v>
                </c:pt>
                <c:pt idx="1">
                  <c:v>0.49654576856649396</c:v>
                </c:pt>
                <c:pt idx="2">
                  <c:v>0.15630397236614854</c:v>
                </c:pt>
                <c:pt idx="3">
                  <c:v>0.17702936096718491</c:v>
                </c:pt>
                <c:pt idx="4">
                  <c:v>6.0449050086355767E-2</c:v>
                </c:pt>
              </c:numCache>
            </c:numRef>
          </c:val>
        </c:ser>
        <c:ser>
          <c:idx val="2"/>
          <c:order val="2"/>
          <c:tx>
            <c:strRef>
              <c:f>Sheet1!$B$27</c:f>
              <c:strCache>
                <c:ptCount val="1"/>
                <c:pt idx="0">
                  <c:v>People generally don't get along</c:v>
                </c:pt>
              </c:strCache>
            </c:strRef>
          </c:tx>
          <c:cat>
            <c:strRef>
              <c:f>Sheet1!$C$24:$G$24</c:f>
              <c:strCache>
                <c:ptCount val="5"/>
                <c:pt idx="0">
                  <c:v>Strongly
Agree</c:v>
                </c:pt>
                <c:pt idx="1">
                  <c:v>Agree</c:v>
                </c:pt>
                <c:pt idx="2">
                  <c:v>Neither</c:v>
                </c:pt>
                <c:pt idx="3">
                  <c:v>Disagree</c:v>
                </c:pt>
                <c:pt idx="4">
                  <c:v>Strongly Disagree</c:v>
                </c:pt>
              </c:strCache>
            </c:strRef>
          </c:cat>
          <c:val>
            <c:numRef>
              <c:f>Sheet1!$C$27:$G$27</c:f>
              <c:numCache>
                <c:formatCode>0.00%</c:formatCode>
                <c:ptCount val="5"/>
                <c:pt idx="0">
                  <c:v>5.2585451358457512E-2</c:v>
                </c:pt>
                <c:pt idx="1">
                  <c:v>0.21998247151621669</c:v>
                </c:pt>
                <c:pt idx="2">
                  <c:v>0.21121822962313774</c:v>
                </c:pt>
                <c:pt idx="3">
                  <c:v>0.43470639789658388</c:v>
                </c:pt>
                <c:pt idx="4">
                  <c:v>8.1507449605609766E-2</c:v>
                </c:pt>
              </c:numCache>
            </c:numRef>
          </c:val>
        </c:ser>
        <c:ser>
          <c:idx val="3"/>
          <c:order val="3"/>
          <c:tx>
            <c:strRef>
              <c:f>Sheet1!$B$28</c:f>
              <c:strCache>
                <c:ptCount val="1"/>
                <c:pt idx="0">
                  <c:v>People do not share my values</c:v>
                </c:pt>
              </c:strCache>
            </c:strRef>
          </c:tx>
          <c:cat>
            <c:strRef>
              <c:f>Sheet1!$C$24:$G$24</c:f>
              <c:strCache>
                <c:ptCount val="5"/>
                <c:pt idx="0">
                  <c:v>Strongly
Agree</c:v>
                </c:pt>
                <c:pt idx="1">
                  <c:v>Agree</c:v>
                </c:pt>
                <c:pt idx="2">
                  <c:v>Neither</c:v>
                </c:pt>
                <c:pt idx="3">
                  <c:v>Disagree</c:v>
                </c:pt>
                <c:pt idx="4">
                  <c:v>Strongly Disagree</c:v>
                </c:pt>
              </c:strCache>
            </c:strRef>
          </c:cat>
          <c:val>
            <c:numRef>
              <c:f>Sheet1!$C$28:$G$28</c:f>
              <c:numCache>
                <c:formatCode>0.00%</c:formatCode>
                <c:ptCount val="5"/>
                <c:pt idx="0">
                  <c:v>7.9409048938135121E-2</c:v>
                </c:pt>
                <c:pt idx="1">
                  <c:v>0.31671283471837486</c:v>
                </c:pt>
                <c:pt idx="2">
                  <c:v>0.28162511542012925</c:v>
                </c:pt>
                <c:pt idx="3">
                  <c:v>0.26777469990766978</c:v>
                </c:pt>
                <c:pt idx="4">
                  <c:v>5.4478301015697193E-2</c:v>
                </c:pt>
              </c:numCache>
            </c:numRef>
          </c:val>
        </c:ser>
        <c:ser>
          <c:idx val="4"/>
          <c:order val="4"/>
          <c:tx>
            <c:strRef>
              <c:f>Sheet1!$B$29</c:f>
              <c:strCache>
                <c:ptCount val="1"/>
                <c:pt idx="0">
                  <c:v>People in neighborhood can be trusted</c:v>
                </c:pt>
              </c:strCache>
            </c:strRef>
          </c:tx>
          <c:cat>
            <c:strRef>
              <c:f>Sheet1!$C$24:$G$24</c:f>
              <c:strCache>
                <c:ptCount val="5"/>
                <c:pt idx="0">
                  <c:v>Strongly
Agree</c:v>
                </c:pt>
                <c:pt idx="1">
                  <c:v>Agree</c:v>
                </c:pt>
                <c:pt idx="2">
                  <c:v>Neither</c:v>
                </c:pt>
                <c:pt idx="3">
                  <c:v>Disagree</c:v>
                </c:pt>
                <c:pt idx="4">
                  <c:v>Strongly Disagree</c:v>
                </c:pt>
              </c:strCache>
            </c:strRef>
          </c:cat>
          <c:val>
            <c:numRef>
              <c:f>Sheet1!$C$29:$G$29</c:f>
              <c:numCache>
                <c:formatCode>0.00%</c:formatCode>
                <c:ptCount val="5"/>
                <c:pt idx="0">
                  <c:v>7.8691423519009734E-2</c:v>
                </c:pt>
                <c:pt idx="1">
                  <c:v>0.34040671971707087</c:v>
                </c:pt>
                <c:pt idx="2">
                  <c:v>0.23253757736516356</c:v>
                </c:pt>
                <c:pt idx="3">
                  <c:v>0.2343059239610964</c:v>
                </c:pt>
                <c:pt idx="4">
                  <c:v>0.11405835543766545</c:v>
                </c:pt>
              </c:numCache>
            </c:numRef>
          </c:val>
        </c:ser>
        <c:axId val="52288128"/>
        <c:axId val="66748800"/>
      </c:barChart>
      <c:catAx>
        <c:axId val="52288128"/>
        <c:scaling>
          <c:orientation val="minMax"/>
        </c:scaling>
        <c:axPos val="b"/>
        <c:numFmt formatCode="General" sourceLinked="1"/>
        <c:majorTickMark val="none"/>
        <c:tickLblPos val="nextTo"/>
        <c:crossAx val="66748800"/>
        <c:crosses val="autoZero"/>
        <c:auto val="1"/>
        <c:lblAlgn val="ctr"/>
        <c:lblOffset val="100"/>
      </c:catAx>
      <c:valAx>
        <c:axId val="66748800"/>
        <c:scaling>
          <c:orientation val="minMax"/>
        </c:scaling>
        <c:axPos val="l"/>
        <c:majorGridlines/>
        <c:numFmt formatCode="0%" sourceLinked="0"/>
        <c:majorTickMark val="none"/>
        <c:tickLblPos val="nextTo"/>
        <c:crossAx val="52288128"/>
        <c:crosses val="autoZero"/>
        <c:crossBetween val="between"/>
      </c:valAx>
    </c:plotArea>
    <c:legend>
      <c:legendPos val="r"/>
      <c:layout>
        <c:manualLayout>
          <c:xMode val="edge"/>
          <c:yMode val="edge"/>
          <c:x val="0.77514944791384721"/>
          <c:y val="0.14648013998250381"/>
          <c:w val="0.20928636075663148"/>
          <c:h val="0.83362852143482713"/>
        </c:manualLayout>
      </c:layout>
      <c:spPr>
        <a:ln>
          <a:solidFill>
            <a:schemeClr val="accent1"/>
          </a:solidFill>
        </a:ln>
      </c:spPr>
    </c:legend>
    <c:plotVisOnly val="1"/>
    <c:dispBlanksAs val="gap"/>
  </c:chart>
  <c:txPr>
    <a:bodyPr/>
    <a:lstStyle/>
    <a:p>
      <a:pPr>
        <a:defRPr sz="1800" baseline="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2200"/>
            </a:pPr>
            <a:r>
              <a:rPr lang="en-US" sz="2200" b="1" i="0" baseline="0" dirty="0" smtClean="0"/>
              <a:t>Q1.5 - Telephone – Proportion of Responses by Category for Five </a:t>
            </a:r>
            <a:r>
              <a:rPr lang="en-US" sz="2200" b="1" i="0" baseline="0" smtClean="0"/>
              <a:t>Point Scale </a:t>
            </a:r>
            <a:r>
              <a:rPr lang="en-US" sz="2200" b="1" i="0" baseline="0" dirty="0" smtClean="0"/>
              <a:t>Wave 2 Questions</a:t>
            </a:r>
            <a:endParaRPr lang="en-US" sz="2200" dirty="0"/>
          </a:p>
        </c:rich>
      </c:tx>
      <c:layout/>
    </c:title>
    <c:plotArea>
      <c:layout>
        <c:manualLayout>
          <c:layoutTarget val="inner"/>
          <c:xMode val="edge"/>
          <c:yMode val="edge"/>
          <c:x val="0.14269304572222788"/>
          <c:y val="0.17367489536780875"/>
          <c:w val="0.59922825823242687"/>
          <c:h val="0.67163431605934121"/>
        </c:manualLayout>
      </c:layout>
      <c:barChart>
        <c:barDir val="col"/>
        <c:grouping val="clustered"/>
        <c:ser>
          <c:idx val="0"/>
          <c:order val="0"/>
          <c:tx>
            <c:strRef>
              <c:f>Sheet1!$I$25</c:f>
              <c:strCache>
                <c:ptCount val="1"/>
                <c:pt idx="0">
                  <c:v>Live in close-knit home</c:v>
                </c:pt>
              </c:strCache>
            </c:strRef>
          </c:tx>
          <c:cat>
            <c:strRef>
              <c:f>Sheet1!$J$24:$N$24</c:f>
              <c:strCache>
                <c:ptCount val="5"/>
                <c:pt idx="0">
                  <c:v>Strongly
Agree</c:v>
                </c:pt>
                <c:pt idx="1">
                  <c:v>Agree</c:v>
                </c:pt>
                <c:pt idx="2">
                  <c:v>Neither</c:v>
                </c:pt>
                <c:pt idx="3">
                  <c:v>Disagree</c:v>
                </c:pt>
                <c:pt idx="4">
                  <c:v>Strongly Disagree</c:v>
                </c:pt>
              </c:strCache>
            </c:strRef>
          </c:cat>
          <c:val>
            <c:numRef>
              <c:f>Sheet1!$J$25:$N$25</c:f>
              <c:numCache>
                <c:formatCode>0.00%</c:formatCode>
                <c:ptCount val="5"/>
                <c:pt idx="0">
                  <c:v>8.0118694362017823E-2</c:v>
                </c:pt>
                <c:pt idx="1">
                  <c:v>0.42334322453016815</c:v>
                </c:pt>
                <c:pt idx="2">
                  <c:v>0.13748763600395647</c:v>
                </c:pt>
                <c:pt idx="3">
                  <c:v>0.28882294757666088</c:v>
                </c:pt>
                <c:pt idx="4">
                  <c:v>7.0227497527200838E-2</c:v>
                </c:pt>
              </c:numCache>
            </c:numRef>
          </c:val>
        </c:ser>
        <c:ser>
          <c:idx val="1"/>
          <c:order val="1"/>
          <c:tx>
            <c:strRef>
              <c:f>Sheet1!$I$26</c:f>
              <c:strCache>
                <c:ptCount val="1"/>
                <c:pt idx="0">
                  <c:v>People willing to help neighbors</c:v>
                </c:pt>
              </c:strCache>
            </c:strRef>
          </c:tx>
          <c:cat>
            <c:strRef>
              <c:f>Sheet1!$J$24:$N$24</c:f>
              <c:strCache>
                <c:ptCount val="5"/>
                <c:pt idx="0">
                  <c:v>Strongly
Agree</c:v>
                </c:pt>
                <c:pt idx="1">
                  <c:v>Agree</c:v>
                </c:pt>
                <c:pt idx="2">
                  <c:v>Neither</c:v>
                </c:pt>
                <c:pt idx="3">
                  <c:v>Disagree</c:v>
                </c:pt>
                <c:pt idx="4">
                  <c:v>Strongly Disagree</c:v>
                </c:pt>
              </c:strCache>
            </c:strRef>
          </c:cat>
          <c:val>
            <c:numRef>
              <c:f>Sheet1!$J$26:$N$26</c:f>
              <c:numCache>
                <c:formatCode>0.00%</c:formatCode>
                <c:ptCount val="5"/>
                <c:pt idx="0">
                  <c:v>0.10039761431411531</c:v>
                </c:pt>
                <c:pt idx="1">
                  <c:v>0.53976143141153365</c:v>
                </c:pt>
                <c:pt idx="2">
                  <c:v>0.12624254473161034</c:v>
                </c:pt>
                <c:pt idx="3">
                  <c:v>0.18687872763419483</c:v>
                </c:pt>
                <c:pt idx="4">
                  <c:v>4.6719681908549533E-2</c:v>
                </c:pt>
              </c:numCache>
            </c:numRef>
          </c:val>
        </c:ser>
        <c:ser>
          <c:idx val="2"/>
          <c:order val="2"/>
          <c:tx>
            <c:strRef>
              <c:f>Sheet1!$I$27</c:f>
              <c:strCache>
                <c:ptCount val="1"/>
                <c:pt idx="0">
                  <c:v>People generally don't get along</c:v>
                </c:pt>
              </c:strCache>
            </c:strRef>
          </c:tx>
          <c:cat>
            <c:strRef>
              <c:f>Sheet1!$J$24:$N$24</c:f>
              <c:strCache>
                <c:ptCount val="5"/>
                <c:pt idx="0">
                  <c:v>Strongly
Agree</c:v>
                </c:pt>
                <c:pt idx="1">
                  <c:v>Agree</c:v>
                </c:pt>
                <c:pt idx="2">
                  <c:v>Neither</c:v>
                </c:pt>
                <c:pt idx="3">
                  <c:v>Disagree</c:v>
                </c:pt>
                <c:pt idx="4">
                  <c:v>Strongly Disagree</c:v>
                </c:pt>
              </c:strCache>
            </c:strRef>
          </c:cat>
          <c:val>
            <c:numRef>
              <c:f>Sheet1!$J$27:$N$27</c:f>
              <c:numCache>
                <c:formatCode>0.00%</c:formatCode>
                <c:ptCount val="5"/>
                <c:pt idx="0">
                  <c:v>2.710843373493977E-2</c:v>
                </c:pt>
                <c:pt idx="1">
                  <c:v>0.21686746987951824</c:v>
                </c:pt>
                <c:pt idx="2">
                  <c:v>0.15662650602409639</c:v>
                </c:pt>
                <c:pt idx="3">
                  <c:v>0.48092369477911895</c:v>
                </c:pt>
                <c:pt idx="4">
                  <c:v>0.11847389558232932</c:v>
                </c:pt>
              </c:numCache>
            </c:numRef>
          </c:val>
        </c:ser>
        <c:ser>
          <c:idx val="3"/>
          <c:order val="3"/>
          <c:tx>
            <c:strRef>
              <c:f>Sheet1!$I$28</c:f>
              <c:strCache>
                <c:ptCount val="1"/>
                <c:pt idx="0">
                  <c:v>People do not share my values</c:v>
                </c:pt>
              </c:strCache>
            </c:strRef>
          </c:tx>
          <c:cat>
            <c:strRef>
              <c:f>Sheet1!$J$24:$N$24</c:f>
              <c:strCache>
                <c:ptCount val="5"/>
                <c:pt idx="0">
                  <c:v>Strongly
Agree</c:v>
                </c:pt>
                <c:pt idx="1">
                  <c:v>Agree</c:v>
                </c:pt>
                <c:pt idx="2">
                  <c:v>Neither</c:v>
                </c:pt>
                <c:pt idx="3">
                  <c:v>Disagree</c:v>
                </c:pt>
                <c:pt idx="4">
                  <c:v>Strongly Disagree</c:v>
                </c:pt>
              </c:strCache>
            </c:strRef>
          </c:cat>
          <c:val>
            <c:numRef>
              <c:f>Sheet1!$J$28:$N$28</c:f>
              <c:numCache>
                <c:formatCode>0.00%</c:formatCode>
                <c:ptCount val="5"/>
                <c:pt idx="0">
                  <c:v>7.1502590673575131E-2</c:v>
                </c:pt>
                <c:pt idx="1">
                  <c:v>0.3564766839378305</c:v>
                </c:pt>
                <c:pt idx="2">
                  <c:v>0.1937823834196892</c:v>
                </c:pt>
                <c:pt idx="3">
                  <c:v>0.32435233160622018</c:v>
                </c:pt>
                <c:pt idx="4">
                  <c:v>5.3886010362694303E-2</c:v>
                </c:pt>
              </c:numCache>
            </c:numRef>
          </c:val>
        </c:ser>
        <c:ser>
          <c:idx val="4"/>
          <c:order val="4"/>
          <c:tx>
            <c:strRef>
              <c:f>Sheet1!$I$29</c:f>
              <c:strCache>
                <c:ptCount val="1"/>
                <c:pt idx="0">
                  <c:v>People in neighborhood can be trusted</c:v>
                </c:pt>
              </c:strCache>
            </c:strRef>
          </c:tx>
          <c:cat>
            <c:strRef>
              <c:f>Sheet1!$J$24:$N$24</c:f>
              <c:strCache>
                <c:ptCount val="5"/>
                <c:pt idx="0">
                  <c:v>Strongly
Agree</c:v>
                </c:pt>
                <c:pt idx="1">
                  <c:v>Agree</c:v>
                </c:pt>
                <c:pt idx="2">
                  <c:v>Neither</c:v>
                </c:pt>
                <c:pt idx="3">
                  <c:v>Disagree</c:v>
                </c:pt>
                <c:pt idx="4">
                  <c:v>Strongly Disagree</c:v>
                </c:pt>
              </c:strCache>
            </c:strRef>
          </c:cat>
          <c:val>
            <c:numRef>
              <c:f>Sheet1!$J$29:$N$29</c:f>
              <c:numCache>
                <c:formatCode>0.00%</c:formatCode>
                <c:ptCount val="5"/>
                <c:pt idx="0">
                  <c:v>5.6737588652482303E-2</c:v>
                </c:pt>
                <c:pt idx="1">
                  <c:v>0.44579533941235822</c:v>
                </c:pt>
                <c:pt idx="2">
                  <c:v>0.18135764944275581</c:v>
                </c:pt>
                <c:pt idx="3">
                  <c:v>0.2330293819655522</c:v>
                </c:pt>
                <c:pt idx="4">
                  <c:v>8.3080040526850252E-2</c:v>
                </c:pt>
              </c:numCache>
            </c:numRef>
          </c:val>
        </c:ser>
        <c:axId val="66780160"/>
        <c:axId val="66794240"/>
      </c:barChart>
      <c:catAx>
        <c:axId val="66780160"/>
        <c:scaling>
          <c:orientation val="minMax"/>
        </c:scaling>
        <c:axPos val="b"/>
        <c:numFmt formatCode="General" sourceLinked="1"/>
        <c:majorTickMark val="none"/>
        <c:tickLblPos val="nextTo"/>
        <c:txPr>
          <a:bodyPr/>
          <a:lstStyle/>
          <a:p>
            <a:pPr>
              <a:defRPr sz="1800"/>
            </a:pPr>
            <a:endParaRPr lang="en-US"/>
          </a:p>
        </c:txPr>
        <c:crossAx val="66794240"/>
        <c:crosses val="autoZero"/>
        <c:auto val="1"/>
        <c:lblAlgn val="ctr"/>
        <c:lblOffset val="100"/>
      </c:catAx>
      <c:valAx>
        <c:axId val="66794240"/>
        <c:scaling>
          <c:orientation val="minMax"/>
        </c:scaling>
        <c:axPos val="l"/>
        <c:majorGridlines/>
        <c:numFmt formatCode="0%" sourceLinked="0"/>
        <c:majorTickMark val="none"/>
        <c:tickLblPos val="nextTo"/>
        <c:txPr>
          <a:bodyPr/>
          <a:lstStyle/>
          <a:p>
            <a:pPr>
              <a:defRPr sz="1800"/>
            </a:pPr>
            <a:endParaRPr lang="en-US"/>
          </a:p>
        </c:txPr>
        <c:crossAx val="66780160"/>
        <c:crosses val="autoZero"/>
        <c:crossBetween val="between"/>
      </c:valAx>
    </c:plotArea>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2200"/>
            </a:pPr>
            <a:r>
              <a:rPr lang="en-US" sz="2200" dirty="0" smtClean="0"/>
              <a:t>Q1.5 - Difference </a:t>
            </a:r>
            <a:r>
              <a:rPr lang="en-US" sz="2200" dirty="0"/>
              <a:t>Between In-Person</a:t>
            </a:r>
            <a:r>
              <a:rPr lang="en-US" sz="2200" baseline="0" dirty="0"/>
              <a:t> and Telephone </a:t>
            </a:r>
            <a:r>
              <a:rPr lang="en-US" sz="2200" baseline="0" dirty="0" smtClean="0"/>
              <a:t>Proportions for Five Point Scale Wave 2 Questions</a:t>
            </a:r>
            <a:endParaRPr lang="en-US" sz="2200" dirty="0"/>
          </a:p>
        </c:rich>
      </c:tx>
      <c:layout>
        <c:manualLayout>
          <c:xMode val="edge"/>
          <c:yMode val="edge"/>
          <c:x val="0.19634923839648369"/>
          <c:y val="5.0436393235655824E-2"/>
        </c:manualLayout>
      </c:layout>
    </c:title>
    <c:plotArea>
      <c:layout>
        <c:manualLayout>
          <c:layoutTarget val="inner"/>
          <c:xMode val="edge"/>
          <c:yMode val="edge"/>
          <c:x val="0.24769522399443691"/>
          <c:y val="0.19822437449556093"/>
          <c:w val="0.69890571370886823"/>
          <c:h val="0.65978279331142964"/>
        </c:manualLayout>
      </c:layout>
      <c:barChart>
        <c:barDir val="bar"/>
        <c:grouping val="clustered"/>
        <c:ser>
          <c:idx val="0"/>
          <c:order val="0"/>
          <c:tx>
            <c:strRef>
              <c:f>Sheet1!$Q$25</c:f>
              <c:strCache>
                <c:ptCount val="1"/>
                <c:pt idx="0">
                  <c:v>Live in close-knit home</c:v>
                </c:pt>
              </c:strCache>
            </c:strRef>
          </c:tx>
          <c:cat>
            <c:strRef>
              <c:f>Sheet1!$R$24:$V$24</c:f>
              <c:strCache>
                <c:ptCount val="5"/>
                <c:pt idx="0">
                  <c:v>Strongly
Agree</c:v>
                </c:pt>
                <c:pt idx="1">
                  <c:v>Agree</c:v>
                </c:pt>
                <c:pt idx="2">
                  <c:v>Neither</c:v>
                </c:pt>
                <c:pt idx="3">
                  <c:v>Disagree</c:v>
                </c:pt>
                <c:pt idx="4">
                  <c:v>Strongly Disagree</c:v>
                </c:pt>
              </c:strCache>
            </c:strRef>
          </c:cat>
          <c:val>
            <c:numRef>
              <c:f>Sheet1!$R$25:$V$25</c:f>
              <c:numCache>
                <c:formatCode>0.00%</c:formatCode>
                <c:ptCount val="5"/>
                <c:pt idx="0">
                  <c:v>3.1184152920121992E-2</c:v>
                </c:pt>
                <c:pt idx="1">
                  <c:v>-8.330282338623856E-3</c:v>
                </c:pt>
                <c:pt idx="2">
                  <c:v>4.8879922235905482E-2</c:v>
                </c:pt>
                <c:pt idx="3">
                  <c:v>-6.8805691321264184E-2</c:v>
                </c:pt>
                <c:pt idx="4">
                  <c:v>-2.9281014961395411E-3</c:v>
                </c:pt>
              </c:numCache>
            </c:numRef>
          </c:val>
        </c:ser>
        <c:ser>
          <c:idx val="1"/>
          <c:order val="1"/>
          <c:tx>
            <c:strRef>
              <c:f>Sheet1!$Q$26</c:f>
              <c:strCache>
                <c:ptCount val="1"/>
                <c:pt idx="0">
                  <c:v>People willing to help neighbors</c:v>
                </c:pt>
              </c:strCache>
            </c:strRef>
          </c:tx>
          <c:cat>
            <c:strRef>
              <c:f>Sheet1!$R$24:$V$24</c:f>
              <c:strCache>
                <c:ptCount val="5"/>
                <c:pt idx="0">
                  <c:v>Strongly
Agree</c:v>
                </c:pt>
                <c:pt idx="1">
                  <c:v>Agree</c:v>
                </c:pt>
                <c:pt idx="2">
                  <c:v>Neither</c:v>
                </c:pt>
                <c:pt idx="3">
                  <c:v>Disagree</c:v>
                </c:pt>
                <c:pt idx="4">
                  <c:v>Strongly Disagree</c:v>
                </c:pt>
              </c:strCache>
            </c:strRef>
          </c:cat>
          <c:val>
            <c:numRef>
              <c:f>Sheet1!$R$26:$V$26</c:f>
              <c:numCache>
                <c:formatCode>0.00%</c:formatCode>
                <c:ptCount val="5"/>
                <c:pt idx="0">
                  <c:v>9.2742336997016228E-3</c:v>
                </c:pt>
                <c:pt idx="1">
                  <c:v>-4.3215662845037014E-2</c:v>
                </c:pt>
                <c:pt idx="2">
                  <c:v>3.0061427634538198E-2</c:v>
                </c:pt>
                <c:pt idx="3">
                  <c:v>-9.8493666670100288E-3</c:v>
                </c:pt>
                <c:pt idx="4">
                  <c:v>1.3729368177807087E-2</c:v>
                </c:pt>
              </c:numCache>
            </c:numRef>
          </c:val>
        </c:ser>
        <c:ser>
          <c:idx val="2"/>
          <c:order val="2"/>
          <c:tx>
            <c:strRef>
              <c:f>Sheet1!$Q$27</c:f>
              <c:strCache>
                <c:ptCount val="1"/>
                <c:pt idx="0">
                  <c:v>People generally don't get along</c:v>
                </c:pt>
              </c:strCache>
            </c:strRef>
          </c:tx>
          <c:cat>
            <c:strRef>
              <c:f>Sheet1!$R$24:$V$24</c:f>
              <c:strCache>
                <c:ptCount val="5"/>
                <c:pt idx="0">
                  <c:v>Strongly
Agree</c:v>
                </c:pt>
                <c:pt idx="1">
                  <c:v>Agree</c:v>
                </c:pt>
                <c:pt idx="2">
                  <c:v>Neither</c:v>
                </c:pt>
                <c:pt idx="3">
                  <c:v>Disagree</c:v>
                </c:pt>
                <c:pt idx="4">
                  <c:v>Strongly Disagree</c:v>
                </c:pt>
              </c:strCache>
            </c:strRef>
          </c:cat>
          <c:val>
            <c:numRef>
              <c:f>Sheet1!$R$27:$V$27</c:f>
              <c:numCache>
                <c:formatCode>0.00%</c:formatCode>
                <c:ptCount val="5"/>
                <c:pt idx="0">
                  <c:v>2.5477017623518318E-2</c:v>
                </c:pt>
                <c:pt idx="1">
                  <c:v>3.1150016366957582E-3</c:v>
                </c:pt>
                <c:pt idx="2">
                  <c:v>5.4591723599041991E-2</c:v>
                </c:pt>
                <c:pt idx="3">
                  <c:v>-4.6217296882534523E-2</c:v>
                </c:pt>
                <c:pt idx="4">
                  <c:v>-3.6966445976720205E-2</c:v>
                </c:pt>
              </c:numCache>
            </c:numRef>
          </c:val>
        </c:ser>
        <c:ser>
          <c:idx val="3"/>
          <c:order val="3"/>
          <c:tx>
            <c:strRef>
              <c:f>Sheet1!$Q$28</c:f>
              <c:strCache>
                <c:ptCount val="1"/>
                <c:pt idx="0">
                  <c:v>People do not share my values</c:v>
                </c:pt>
              </c:strCache>
            </c:strRef>
          </c:tx>
          <c:cat>
            <c:strRef>
              <c:f>Sheet1!$R$24:$V$24</c:f>
              <c:strCache>
                <c:ptCount val="5"/>
                <c:pt idx="0">
                  <c:v>Strongly
Agree</c:v>
                </c:pt>
                <c:pt idx="1">
                  <c:v>Agree</c:v>
                </c:pt>
                <c:pt idx="2">
                  <c:v>Neither</c:v>
                </c:pt>
                <c:pt idx="3">
                  <c:v>Disagree</c:v>
                </c:pt>
                <c:pt idx="4">
                  <c:v>Strongly Disagree</c:v>
                </c:pt>
              </c:strCache>
            </c:strRef>
          </c:cat>
          <c:val>
            <c:numRef>
              <c:f>Sheet1!$R$28:$V$28</c:f>
              <c:numCache>
                <c:formatCode>0.00%</c:formatCode>
                <c:ptCount val="5"/>
                <c:pt idx="0">
                  <c:v>7.9064582645597594E-3</c:v>
                </c:pt>
                <c:pt idx="1">
                  <c:v>-3.9763849219448984E-2</c:v>
                </c:pt>
                <c:pt idx="2">
                  <c:v>8.7842732000440113E-2</c:v>
                </c:pt>
                <c:pt idx="3">
                  <c:v>-5.6577631698553732E-2</c:v>
                </c:pt>
                <c:pt idx="4">
                  <c:v>5.9229065300283462E-4</c:v>
                </c:pt>
              </c:numCache>
            </c:numRef>
          </c:val>
        </c:ser>
        <c:ser>
          <c:idx val="4"/>
          <c:order val="4"/>
          <c:tx>
            <c:strRef>
              <c:f>Sheet1!$Q$29</c:f>
              <c:strCache>
                <c:ptCount val="1"/>
                <c:pt idx="0">
                  <c:v>People in neighborhood can be trusted</c:v>
                </c:pt>
              </c:strCache>
            </c:strRef>
          </c:tx>
          <c:cat>
            <c:strRef>
              <c:f>Sheet1!$R$24:$V$24</c:f>
              <c:strCache>
                <c:ptCount val="5"/>
                <c:pt idx="0">
                  <c:v>Strongly
Agree</c:v>
                </c:pt>
                <c:pt idx="1">
                  <c:v>Agree</c:v>
                </c:pt>
                <c:pt idx="2">
                  <c:v>Neither</c:v>
                </c:pt>
                <c:pt idx="3">
                  <c:v>Disagree</c:v>
                </c:pt>
                <c:pt idx="4">
                  <c:v>Strongly Disagree</c:v>
                </c:pt>
              </c:strCache>
            </c:strRef>
          </c:cat>
          <c:val>
            <c:numRef>
              <c:f>Sheet1!$R$29:$V$29</c:f>
              <c:numCache>
                <c:formatCode>0.00%</c:formatCode>
                <c:ptCount val="5"/>
                <c:pt idx="0">
                  <c:v>2.1953834866527452E-2</c:v>
                </c:pt>
                <c:pt idx="1">
                  <c:v>-0.10538861969529496</c:v>
                </c:pt>
                <c:pt idx="2">
                  <c:v>5.1179927922407782E-2</c:v>
                </c:pt>
                <c:pt idx="3">
                  <c:v>1.2765419955441948E-3</c:v>
                </c:pt>
                <c:pt idx="4">
                  <c:v>3.0978314910816811E-2</c:v>
                </c:pt>
              </c:numCache>
            </c:numRef>
          </c:val>
        </c:ser>
        <c:axId val="66817024"/>
        <c:axId val="66835200"/>
      </c:barChart>
      <c:catAx>
        <c:axId val="66817024"/>
        <c:scaling>
          <c:orientation val="maxMin"/>
        </c:scaling>
        <c:axPos val="l"/>
        <c:majorTickMark val="none"/>
        <c:tickLblPos val="low"/>
        <c:txPr>
          <a:bodyPr/>
          <a:lstStyle/>
          <a:p>
            <a:pPr>
              <a:defRPr sz="1800"/>
            </a:pPr>
            <a:endParaRPr lang="en-US"/>
          </a:p>
        </c:txPr>
        <c:crossAx val="66835200"/>
        <c:crosses val="autoZero"/>
        <c:auto val="1"/>
        <c:lblAlgn val="ctr"/>
        <c:lblOffset val="100"/>
      </c:catAx>
      <c:valAx>
        <c:axId val="66835200"/>
        <c:scaling>
          <c:orientation val="minMax"/>
          <c:max val="0.15000000000000024"/>
        </c:scaling>
        <c:axPos val="t"/>
        <c:majorGridlines/>
        <c:numFmt formatCode="0%" sourceLinked="0"/>
        <c:majorTickMark val="none"/>
        <c:tickLblPos val="high"/>
        <c:txPr>
          <a:bodyPr/>
          <a:lstStyle/>
          <a:p>
            <a:pPr>
              <a:defRPr sz="1800"/>
            </a:pPr>
            <a:endParaRPr lang="en-US"/>
          </a:p>
        </c:txPr>
        <c:crossAx val="66817024"/>
        <c:crosses val="autoZero"/>
        <c:crossBetween val="between"/>
      </c:valAx>
    </c:plotArea>
    <c:plotVisOnly val="1"/>
  </c:chart>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2200"/>
            </a:pPr>
            <a:r>
              <a:rPr lang="en-US" sz="2200" dirty="0"/>
              <a:t>Q2.5 - Difference Between In-Person and Telephone </a:t>
            </a:r>
            <a:r>
              <a:rPr lang="en-US" sz="2200" dirty="0" smtClean="0"/>
              <a:t>Proportions for Seven</a:t>
            </a:r>
            <a:r>
              <a:rPr lang="en-US" sz="2200" baseline="0" dirty="0" smtClean="0"/>
              <a:t> Point Scale Wave 2 Questions</a:t>
            </a:r>
            <a:endParaRPr lang="en-US" sz="2200" dirty="0"/>
          </a:p>
        </c:rich>
      </c:tx>
      <c:layout/>
    </c:title>
    <c:plotArea>
      <c:layout>
        <c:manualLayout>
          <c:layoutTarget val="inner"/>
          <c:xMode val="edge"/>
          <c:yMode val="edge"/>
          <c:x val="0.21827236642999917"/>
          <c:y val="0.1697646448040149"/>
          <c:w val="0.47313182770923512"/>
          <c:h val="0.74161950909982499"/>
        </c:manualLayout>
      </c:layout>
      <c:barChart>
        <c:barDir val="bar"/>
        <c:grouping val="clustered"/>
        <c:ser>
          <c:idx val="0"/>
          <c:order val="0"/>
          <c:tx>
            <c:strRef>
              <c:f>Sheet1!$T$139</c:f>
              <c:strCache>
                <c:ptCount val="1"/>
                <c:pt idx="0">
                  <c:v>Neighborhood is safe for children</c:v>
                </c:pt>
              </c:strCache>
            </c:strRef>
          </c:tx>
          <c:cat>
            <c:strRef>
              <c:f>Sheet1!$U$138:$AA$138</c:f>
              <c:strCache>
                <c:ptCount val="7"/>
                <c:pt idx="0">
                  <c:v>Disagree very 
strongly</c:v>
                </c:pt>
                <c:pt idx="1">
                  <c:v>2</c:v>
                </c:pt>
                <c:pt idx="2">
                  <c:v>3</c:v>
                </c:pt>
                <c:pt idx="3">
                  <c:v>Do not have 
feelings either way</c:v>
                </c:pt>
                <c:pt idx="4">
                  <c:v>5</c:v>
                </c:pt>
                <c:pt idx="5">
                  <c:v>6</c:v>
                </c:pt>
                <c:pt idx="6">
                  <c:v>Agree very 
strongly</c:v>
                </c:pt>
              </c:strCache>
            </c:strRef>
          </c:cat>
          <c:val>
            <c:numRef>
              <c:f>Sheet1!$U$139:$AA$139</c:f>
              <c:numCache>
                <c:formatCode>0.00%</c:formatCode>
                <c:ptCount val="7"/>
                <c:pt idx="0">
                  <c:v>4.1217546122120169E-2</c:v>
                </c:pt>
                <c:pt idx="1">
                  <c:v>1.5756240300434779E-2</c:v>
                </c:pt>
                <c:pt idx="2">
                  <c:v>-5.0171186219805505E-3</c:v>
                </c:pt>
                <c:pt idx="3">
                  <c:v>4.2140750105351694E-3</c:v>
                </c:pt>
                <c:pt idx="4">
                  <c:v>-2.5650854577179649E-2</c:v>
                </c:pt>
                <c:pt idx="5">
                  <c:v>2.6206807846641611E-3</c:v>
                </c:pt>
                <c:pt idx="6">
                  <c:v>-3.3140569018594385E-2</c:v>
                </c:pt>
              </c:numCache>
            </c:numRef>
          </c:val>
        </c:ser>
        <c:ser>
          <c:idx val="1"/>
          <c:order val="1"/>
          <c:tx>
            <c:strRef>
              <c:f>Sheet1!$T$140</c:f>
              <c:strCache>
                <c:ptCount val="1"/>
                <c:pt idx="0">
                  <c:v>Feel safe at home at night</c:v>
                </c:pt>
              </c:strCache>
            </c:strRef>
          </c:tx>
          <c:cat>
            <c:strRef>
              <c:f>Sheet1!$U$138:$AA$138</c:f>
              <c:strCache>
                <c:ptCount val="7"/>
                <c:pt idx="0">
                  <c:v>Disagree very 
strongly</c:v>
                </c:pt>
                <c:pt idx="1">
                  <c:v>2</c:v>
                </c:pt>
                <c:pt idx="2">
                  <c:v>3</c:v>
                </c:pt>
                <c:pt idx="3">
                  <c:v>Do not have 
feelings either way</c:v>
                </c:pt>
                <c:pt idx="4">
                  <c:v>5</c:v>
                </c:pt>
                <c:pt idx="5">
                  <c:v>6</c:v>
                </c:pt>
                <c:pt idx="6">
                  <c:v>Agree very 
strongly</c:v>
                </c:pt>
              </c:strCache>
            </c:strRef>
          </c:cat>
          <c:val>
            <c:numRef>
              <c:f>Sheet1!$U$140:$AA$140</c:f>
              <c:numCache>
                <c:formatCode>0.00%</c:formatCode>
                <c:ptCount val="7"/>
                <c:pt idx="0">
                  <c:v>2.7772143340094681E-2</c:v>
                </c:pt>
                <c:pt idx="1">
                  <c:v>4.0736984448952688E-3</c:v>
                </c:pt>
                <c:pt idx="2">
                  <c:v>-9.4658553076404676E-4</c:v>
                </c:pt>
                <c:pt idx="3">
                  <c:v>1.9658553076402983E-2</c:v>
                </c:pt>
                <c:pt idx="4">
                  <c:v>-2.0571331981068412E-2</c:v>
                </c:pt>
                <c:pt idx="5">
                  <c:v>-5.7471264367816334E-3</c:v>
                </c:pt>
                <c:pt idx="6">
                  <c:v>-2.4239350912779206E-2</c:v>
                </c:pt>
              </c:numCache>
            </c:numRef>
          </c:val>
        </c:ser>
        <c:ser>
          <c:idx val="2"/>
          <c:order val="2"/>
          <c:tx>
            <c:strRef>
              <c:f>Sheet1!$T$141</c:f>
              <c:strCache>
                <c:ptCount val="1"/>
                <c:pt idx="0">
                  <c:v>Feel safe in neighborhood during day</c:v>
                </c:pt>
              </c:strCache>
            </c:strRef>
          </c:tx>
          <c:cat>
            <c:strRef>
              <c:f>Sheet1!$U$138:$AA$138</c:f>
              <c:strCache>
                <c:ptCount val="7"/>
                <c:pt idx="0">
                  <c:v>Disagree very 
strongly</c:v>
                </c:pt>
                <c:pt idx="1">
                  <c:v>2</c:v>
                </c:pt>
                <c:pt idx="2">
                  <c:v>3</c:v>
                </c:pt>
                <c:pt idx="3">
                  <c:v>Do not have 
feelings either way</c:v>
                </c:pt>
                <c:pt idx="4">
                  <c:v>5</c:v>
                </c:pt>
                <c:pt idx="5">
                  <c:v>6</c:v>
                </c:pt>
                <c:pt idx="6">
                  <c:v>Agree very 
strongly</c:v>
                </c:pt>
              </c:strCache>
            </c:strRef>
          </c:cat>
          <c:val>
            <c:numRef>
              <c:f>Sheet1!$U$141:$AA$141</c:f>
              <c:numCache>
                <c:formatCode>0.00%</c:formatCode>
                <c:ptCount val="7"/>
                <c:pt idx="0">
                  <c:v>2.5829367891735011E-2</c:v>
                </c:pt>
                <c:pt idx="1">
                  <c:v>7.4735918463771124E-3</c:v>
                </c:pt>
                <c:pt idx="2">
                  <c:v>1.2060004724781481E-2</c:v>
                </c:pt>
                <c:pt idx="3">
                  <c:v>3.4958320677668651E-2</c:v>
                </c:pt>
                <c:pt idx="4">
                  <c:v>-1.7579561945260041E-2</c:v>
                </c:pt>
                <c:pt idx="5">
                  <c:v>-1.0637508015254303E-2</c:v>
                </c:pt>
                <c:pt idx="6">
                  <c:v>-5.210421518004793E-2</c:v>
                </c:pt>
              </c:numCache>
            </c:numRef>
          </c:val>
        </c:ser>
        <c:ser>
          <c:idx val="3"/>
          <c:order val="3"/>
          <c:tx>
            <c:strRef>
              <c:f>Sheet1!$T$142</c:f>
              <c:strCache>
                <c:ptCount val="1"/>
                <c:pt idx="0">
                  <c:v>Would stop to speak to someone asking for directions</c:v>
                </c:pt>
              </c:strCache>
            </c:strRef>
          </c:tx>
          <c:cat>
            <c:strRef>
              <c:f>Sheet1!$U$138:$AA$138</c:f>
              <c:strCache>
                <c:ptCount val="7"/>
                <c:pt idx="0">
                  <c:v>Disagree very 
strongly</c:v>
                </c:pt>
                <c:pt idx="1">
                  <c:v>2</c:v>
                </c:pt>
                <c:pt idx="2">
                  <c:v>3</c:v>
                </c:pt>
                <c:pt idx="3">
                  <c:v>Do not have 
feelings either way</c:v>
                </c:pt>
                <c:pt idx="4">
                  <c:v>5</c:v>
                </c:pt>
                <c:pt idx="5">
                  <c:v>6</c:v>
                </c:pt>
                <c:pt idx="6">
                  <c:v>Agree very 
strongly</c:v>
                </c:pt>
              </c:strCache>
            </c:strRef>
          </c:cat>
          <c:val>
            <c:numRef>
              <c:f>Sheet1!$U$142:$AA$142</c:f>
              <c:numCache>
                <c:formatCode>0.00%</c:formatCode>
                <c:ptCount val="7"/>
                <c:pt idx="0">
                  <c:v>4.4812092440610629E-2</c:v>
                </c:pt>
                <c:pt idx="1">
                  <c:v>-1.3198274111071162E-3</c:v>
                </c:pt>
                <c:pt idx="2">
                  <c:v>-1.1785812322751769E-2</c:v>
                </c:pt>
                <c:pt idx="3">
                  <c:v>-1.6699683598361181E-3</c:v>
                </c:pt>
                <c:pt idx="4">
                  <c:v>-6.6178339023123924E-3</c:v>
                </c:pt>
                <c:pt idx="5">
                  <c:v>-2.3571624645503542E-2</c:v>
                </c:pt>
                <c:pt idx="6">
                  <c:v>1.5297420090101821E-4</c:v>
                </c:pt>
              </c:numCache>
            </c:numRef>
          </c:val>
        </c:ser>
        <c:ser>
          <c:idx val="4"/>
          <c:order val="4"/>
          <c:tx>
            <c:strRef>
              <c:f>Sheet1!$T$143</c:f>
              <c:strCache>
                <c:ptCount val="1"/>
                <c:pt idx="0">
                  <c:v>Most children go trick-or-treating in this neighborhood</c:v>
                </c:pt>
              </c:strCache>
            </c:strRef>
          </c:tx>
          <c:cat>
            <c:strRef>
              <c:f>Sheet1!$U$138:$AA$138</c:f>
              <c:strCache>
                <c:ptCount val="7"/>
                <c:pt idx="0">
                  <c:v>Disagree very 
strongly</c:v>
                </c:pt>
                <c:pt idx="1">
                  <c:v>2</c:v>
                </c:pt>
                <c:pt idx="2">
                  <c:v>3</c:v>
                </c:pt>
                <c:pt idx="3">
                  <c:v>Do not have 
feelings either way</c:v>
                </c:pt>
                <c:pt idx="4">
                  <c:v>5</c:v>
                </c:pt>
                <c:pt idx="5">
                  <c:v>6</c:v>
                </c:pt>
                <c:pt idx="6">
                  <c:v>Agree very 
strongly</c:v>
                </c:pt>
              </c:strCache>
            </c:strRef>
          </c:cat>
          <c:val>
            <c:numRef>
              <c:f>Sheet1!$U$143:$AA$143</c:f>
              <c:numCache>
                <c:formatCode>0.00%</c:formatCode>
                <c:ptCount val="7"/>
                <c:pt idx="0">
                  <c:v>2.9816046853916596E-2</c:v>
                </c:pt>
                <c:pt idx="1">
                  <c:v>-6.3368444946468767E-3</c:v>
                </c:pt>
                <c:pt idx="2">
                  <c:v>-2.6677800056568075E-2</c:v>
                </c:pt>
                <c:pt idx="3">
                  <c:v>2.0490481672242343E-2</c:v>
                </c:pt>
                <c:pt idx="4">
                  <c:v>-1.7871072462514889E-2</c:v>
                </c:pt>
                <c:pt idx="5">
                  <c:v>-2.1367821620754991E-2</c:v>
                </c:pt>
                <c:pt idx="6">
                  <c:v>2.1947010108325719E-2</c:v>
                </c:pt>
              </c:numCache>
            </c:numRef>
          </c:val>
        </c:ser>
        <c:ser>
          <c:idx val="5"/>
          <c:order val="5"/>
          <c:tx>
            <c:strRef>
              <c:f>Sheet1!$T$144</c:f>
              <c:strCache>
                <c:ptCount val="1"/>
                <c:pt idx="0">
                  <c:v>Criminal activity comimtted by people living outside of neighborhood</c:v>
                </c:pt>
              </c:strCache>
            </c:strRef>
          </c:tx>
          <c:spPr>
            <a:solidFill>
              <a:schemeClr val="bg2">
                <a:lumMod val="25000"/>
              </a:schemeClr>
            </a:solidFill>
          </c:spPr>
          <c:cat>
            <c:strRef>
              <c:f>Sheet1!$U$138:$AA$138</c:f>
              <c:strCache>
                <c:ptCount val="7"/>
                <c:pt idx="0">
                  <c:v>Disagree very 
strongly</c:v>
                </c:pt>
                <c:pt idx="1">
                  <c:v>2</c:v>
                </c:pt>
                <c:pt idx="2">
                  <c:v>3</c:v>
                </c:pt>
                <c:pt idx="3">
                  <c:v>Do not have 
feelings either way</c:v>
                </c:pt>
                <c:pt idx="4">
                  <c:v>5</c:v>
                </c:pt>
                <c:pt idx="5">
                  <c:v>6</c:v>
                </c:pt>
                <c:pt idx="6">
                  <c:v>Agree very 
strongly</c:v>
                </c:pt>
              </c:strCache>
            </c:strRef>
          </c:cat>
          <c:val>
            <c:numRef>
              <c:f>Sheet1!$U$144:$AA$144</c:f>
              <c:numCache>
                <c:formatCode>0.00%</c:formatCode>
                <c:ptCount val="7"/>
                <c:pt idx="0">
                  <c:v>-2.31632457788878E-2</c:v>
                </c:pt>
                <c:pt idx="1">
                  <c:v>6.8892083789261964E-4</c:v>
                </c:pt>
                <c:pt idx="2">
                  <c:v>-1.6018881534075581E-2</c:v>
                </c:pt>
                <c:pt idx="3">
                  <c:v>1.875395614263198E-3</c:v>
                </c:pt>
                <c:pt idx="4">
                  <c:v>-1.2703818014985662E-2</c:v>
                </c:pt>
                <c:pt idx="5">
                  <c:v>-1.9130801729171681E-2</c:v>
                </c:pt>
                <c:pt idx="6">
                  <c:v>6.8452430604964781E-2</c:v>
                </c:pt>
              </c:numCache>
            </c:numRef>
          </c:val>
        </c:ser>
        <c:axId val="66893312"/>
        <c:axId val="66894848"/>
      </c:barChart>
      <c:catAx>
        <c:axId val="66893312"/>
        <c:scaling>
          <c:orientation val="maxMin"/>
        </c:scaling>
        <c:axPos val="l"/>
        <c:numFmt formatCode="General" sourceLinked="1"/>
        <c:majorTickMark val="none"/>
        <c:tickLblPos val="low"/>
        <c:crossAx val="66894848"/>
        <c:crosses val="autoZero"/>
        <c:auto val="1"/>
        <c:lblAlgn val="ctr"/>
        <c:lblOffset val="100"/>
      </c:catAx>
      <c:valAx>
        <c:axId val="66894848"/>
        <c:scaling>
          <c:orientation val="minMax"/>
          <c:min val="-8.0000000000000043E-2"/>
        </c:scaling>
        <c:axPos val="t"/>
        <c:majorGridlines/>
        <c:numFmt formatCode="0%" sourceLinked="0"/>
        <c:majorTickMark val="none"/>
        <c:tickLblPos val="high"/>
        <c:crossAx val="66893312"/>
        <c:crosses val="autoZero"/>
        <c:crossBetween val="between"/>
        <c:majorUnit val="4.0000000000000022E-2"/>
        <c:minorUnit val="4.0000000000000114E-3"/>
      </c:valAx>
    </c:plotArea>
    <c:legend>
      <c:legendPos val="r"/>
      <c:layout>
        <c:manualLayout>
          <c:xMode val="edge"/>
          <c:yMode val="edge"/>
          <c:x val="0.71369905514828658"/>
          <c:y val="0.13769432667070464"/>
          <c:w val="0.25308628353250467"/>
          <c:h val="0.81690865564881476"/>
        </c:manualLayout>
      </c:layout>
    </c:legend>
    <c:plotVisOnly val="1"/>
    <c:dispBlanksAs val="gap"/>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2200"/>
            </a:pPr>
            <a:r>
              <a:rPr lang="en-US" sz="2200" dirty="0"/>
              <a:t>Q6.8 - Percent</a:t>
            </a:r>
            <a:r>
              <a:rPr lang="en-US" sz="2200" baseline="0" dirty="0"/>
              <a:t> of </a:t>
            </a:r>
            <a:r>
              <a:rPr lang="en-US" sz="2200" baseline="0" dirty="0" smtClean="0"/>
              <a:t>Respondents in Wave 2 Reporting Benefits They Receive from Employment by Wave 2 Mode</a:t>
            </a:r>
            <a:endParaRPr lang="en-US" sz="2200" dirty="0"/>
          </a:p>
        </c:rich>
      </c:tx>
      <c:layout/>
    </c:title>
    <c:plotArea>
      <c:layout>
        <c:manualLayout>
          <c:layoutTarget val="inner"/>
          <c:xMode val="edge"/>
          <c:yMode val="edge"/>
          <c:x val="0.27091754155730535"/>
          <c:y val="0.14892405063291228"/>
          <c:w val="0.65307036904478177"/>
          <c:h val="0.75152596431775143"/>
        </c:manualLayout>
      </c:layout>
      <c:barChart>
        <c:barDir val="bar"/>
        <c:grouping val="clustered"/>
        <c:ser>
          <c:idx val="0"/>
          <c:order val="0"/>
          <c:tx>
            <c:strRef>
              <c:f>Sheet1!$C$327</c:f>
              <c:strCache>
                <c:ptCount val="1"/>
                <c:pt idx="0">
                  <c:v>In person - Yes</c:v>
                </c:pt>
              </c:strCache>
            </c:strRef>
          </c:tx>
          <c:spPr>
            <a:solidFill>
              <a:schemeClr val="tx1"/>
            </a:solidFill>
          </c:spPr>
          <c:cat>
            <c:strRef>
              <c:f>Sheet1!$B$328:$B$337</c:f>
              <c:strCache>
                <c:ptCount val="10"/>
                <c:pt idx="0">
                  <c:v>Health ins. for R</c:v>
                </c:pt>
                <c:pt idx="1">
                  <c:v>Health ins. for family</c:v>
                </c:pt>
                <c:pt idx="2">
                  <c:v>Dental ins. for R</c:v>
                </c:pt>
                <c:pt idx="3">
                  <c:v>Dental ins. for family</c:v>
                </c:pt>
                <c:pt idx="4">
                  <c:v>Life insurance</c:v>
                </c:pt>
                <c:pt idx="5">
                  <c:v>Long term disability ins.</c:v>
                </c:pt>
                <c:pt idx="6">
                  <c:v>Retirement program</c:v>
                </c:pt>
                <c:pt idx="7">
                  <c:v>Paid sick days</c:v>
                </c:pt>
                <c:pt idx="8">
                  <c:v>Unpaid sick/leave days</c:v>
                </c:pt>
                <c:pt idx="9">
                  <c:v>Paid vacation</c:v>
                </c:pt>
              </c:strCache>
            </c:strRef>
          </c:cat>
          <c:val>
            <c:numRef>
              <c:f>Sheet1!$C$328:$C$337</c:f>
              <c:numCache>
                <c:formatCode>0.00%</c:formatCode>
                <c:ptCount val="10"/>
                <c:pt idx="0">
                  <c:v>0.56970000000000065</c:v>
                </c:pt>
                <c:pt idx="1">
                  <c:v>0.33330000000000293</c:v>
                </c:pt>
                <c:pt idx="2">
                  <c:v>0.5202</c:v>
                </c:pt>
                <c:pt idx="3">
                  <c:v>0.33670000000000166</c:v>
                </c:pt>
                <c:pt idx="4">
                  <c:v>0.47800000000000031</c:v>
                </c:pt>
                <c:pt idx="5">
                  <c:v>0.36960000000000032</c:v>
                </c:pt>
                <c:pt idx="6">
                  <c:v>0.49070000000000008</c:v>
                </c:pt>
                <c:pt idx="7">
                  <c:v>0.56590000000000062</c:v>
                </c:pt>
                <c:pt idx="8">
                  <c:v>0.53720000000000001</c:v>
                </c:pt>
                <c:pt idx="9">
                  <c:v>0.64540000000000064</c:v>
                </c:pt>
              </c:numCache>
            </c:numRef>
          </c:val>
        </c:ser>
        <c:ser>
          <c:idx val="1"/>
          <c:order val="1"/>
          <c:tx>
            <c:strRef>
              <c:f>Sheet1!$D$327</c:f>
              <c:strCache>
                <c:ptCount val="1"/>
                <c:pt idx="0">
                  <c:v>By phone - Yes</c:v>
                </c:pt>
              </c:strCache>
            </c:strRef>
          </c:tx>
          <c:spPr>
            <a:solidFill>
              <a:schemeClr val="bg2">
                <a:lumMod val="90000"/>
              </a:schemeClr>
            </a:solidFill>
          </c:spPr>
          <c:cat>
            <c:strRef>
              <c:f>Sheet1!$B$328:$B$337</c:f>
              <c:strCache>
                <c:ptCount val="10"/>
                <c:pt idx="0">
                  <c:v>Health ins. for R</c:v>
                </c:pt>
                <c:pt idx="1">
                  <c:v>Health ins. for family</c:v>
                </c:pt>
                <c:pt idx="2">
                  <c:v>Dental ins. for R</c:v>
                </c:pt>
                <c:pt idx="3">
                  <c:v>Dental ins. for family</c:v>
                </c:pt>
                <c:pt idx="4">
                  <c:v>Life insurance</c:v>
                </c:pt>
                <c:pt idx="5">
                  <c:v>Long term disability ins.</c:v>
                </c:pt>
                <c:pt idx="6">
                  <c:v>Retirement program</c:v>
                </c:pt>
                <c:pt idx="7">
                  <c:v>Paid sick days</c:v>
                </c:pt>
                <c:pt idx="8">
                  <c:v>Unpaid sick/leave days</c:v>
                </c:pt>
                <c:pt idx="9">
                  <c:v>Paid vacation</c:v>
                </c:pt>
              </c:strCache>
            </c:strRef>
          </c:cat>
          <c:val>
            <c:numRef>
              <c:f>Sheet1!$D$328:$D$337</c:f>
              <c:numCache>
                <c:formatCode>0.00%</c:formatCode>
                <c:ptCount val="10"/>
                <c:pt idx="0">
                  <c:v>0.63490000000000379</c:v>
                </c:pt>
                <c:pt idx="1">
                  <c:v>0.35740000000000038</c:v>
                </c:pt>
                <c:pt idx="2">
                  <c:v>0.55940000000000001</c:v>
                </c:pt>
                <c:pt idx="3">
                  <c:v>0.33580000000000293</c:v>
                </c:pt>
                <c:pt idx="4">
                  <c:v>0.4964000000000019</c:v>
                </c:pt>
                <c:pt idx="5">
                  <c:v>0.42650000000000032</c:v>
                </c:pt>
                <c:pt idx="6">
                  <c:v>0.57560000000000344</c:v>
                </c:pt>
                <c:pt idx="7">
                  <c:v>0.58660000000000001</c:v>
                </c:pt>
                <c:pt idx="8">
                  <c:v>0.59960000000000002</c:v>
                </c:pt>
                <c:pt idx="9">
                  <c:v>0.69190000000000063</c:v>
                </c:pt>
              </c:numCache>
            </c:numRef>
          </c:val>
        </c:ser>
        <c:ser>
          <c:idx val="2"/>
          <c:order val="2"/>
          <c:tx>
            <c:strRef>
              <c:f>Sheet1!$E$327</c:f>
              <c:strCache>
                <c:ptCount val="1"/>
                <c:pt idx="0">
                  <c:v>Difference</c:v>
                </c:pt>
              </c:strCache>
            </c:strRef>
          </c:tx>
          <c:spPr>
            <a:solidFill>
              <a:schemeClr val="accent2"/>
            </a:solidFill>
          </c:spPr>
          <c:cat>
            <c:strRef>
              <c:f>Sheet1!$B$328:$B$337</c:f>
              <c:strCache>
                <c:ptCount val="10"/>
                <c:pt idx="0">
                  <c:v>Health ins. for R</c:v>
                </c:pt>
                <c:pt idx="1">
                  <c:v>Health ins. for family</c:v>
                </c:pt>
                <c:pt idx="2">
                  <c:v>Dental ins. for R</c:v>
                </c:pt>
                <c:pt idx="3">
                  <c:v>Dental ins. for family</c:v>
                </c:pt>
                <c:pt idx="4">
                  <c:v>Life insurance</c:v>
                </c:pt>
                <c:pt idx="5">
                  <c:v>Long term disability ins.</c:v>
                </c:pt>
                <c:pt idx="6">
                  <c:v>Retirement program</c:v>
                </c:pt>
                <c:pt idx="7">
                  <c:v>Paid sick days</c:v>
                </c:pt>
                <c:pt idx="8">
                  <c:v>Unpaid sick/leave days</c:v>
                </c:pt>
                <c:pt idx="9">
                  <c:v>Paid vacation</c:v>
                </c:pt>
              </c:strCache>
            </c:strRef>
          </c:cat>
          <c:val>
            <c:numRef>
              <c:f>Sheet1!$E$328:$E$337</c:f>
              <c:numCache>
                <c:formatCode>0.00%</c:formatCode>
                <c:ptCount val="10"/>
                <c:pt idx="0">
                  <c:v>6.5200000000000036E-2</c:v>
                </c:pt>
                <c:pt idx="1">
                  <c:v>2.4100000000000007E-2</c:v>
                </c:pt>
                <c:pt idx="2">
                  <c:v>3.920000000000004E-2</c:v>
                </c:pt>
                <c:pt idx="3">
                  <c:v>-9.0000000000001223E-4</c:v>
                </c:pt>
                <c:pt idx="4">
                  <c:v>1.8400000000000041E-2</c:v>
                </c:pt>
                <c:pt idx="5">
                  <c:v>5.6900000000000013E-2</c:v>
                </c:pt>
                <c:pt idx="6">
                  <c:v>8.4900000000000045E-2</c:v>
                </c:pt>
                <c:pt idx="7">
                  <c:v>2.0700000000000048E-2</c:v>
                </c:pt>
                <c:pt idx="8">
                  <c:v>6.2400000000000122E-2</c:v>
                </c:pt>
                <c:pt idx="9">
                  <c:v>4.6499999999999993E-2</c:v>
                </c:pt>
              </c:numCache>
            </c:numRef>
          </c:val>
        </c:ser>
        <c:axId val="67172992"/>
        <c:axId val="67264896"/>
      </c:barChart>
      <c:catAx>
        <c:axId val="67172992"/>
        <c:scaling>
          <c:orientation val="maxMin"/>
        </c:scaling>
        <c:axPos val="l"/>
        <c:majorTickMark val="none"/>
        <c:tickLblPos val="low"/>
        <c:txPr>
          <a:bodyPr/>
          <a:lstStyle/>
          <a:p>
            <a:pPr>
              <a:defRPr sz="1800"/>
            </a:pPr>
            <a:endParaRPr lang="en-US"/>
          </a:p>
        </c:txPr>
        <c:crossAx val="67264896"/>
        <c:crosses val="autoZero"/>
        <c:auto val="1"/>
        <c:lblAlgn val="ctr"/>
        <c:lblOffset val="100"/>
      </c:catAx>
      <c:valAx>
        <c:axId val="67264896"/>
        <c:scaling>
          <c:orientation val="minMax"/>
          <c:min val="-0.1"/>
        </c:scaling>
        <c:axPos val="t"/>
        <c:majorGridlines/>
        <c:numFmt formatCode="0%" sourceLinked="0"/>
        <c:majorTickMark val="none"/>
        <c:tickLblPos val="high"/>
        <c:txPr>
          <a:bodyPr/>
          <a:lstStyle/>
          <a:p>
            <a:pPr>
              <a:defRPr sz="1800"/>
            </a:pPr>
            <a:endParaRPr lang="en-US"/>
          </a:p>
        </c:txPr>
        <c:crossAx val="67172992"/>
        <c:crosses val="autoZero"/>
        <c:crossBetween val="between"/>
        <c:majorUnit val="0.1"/>
      </c:valAx>
    </c:plotArea>
    <c:legend>
      <c:legendPos val="r"/>
      <c:layout>
        <c:manualLayout>
          <c:xMode val="edge"/>
          <c:yMode val="edge"/>
          <c:x val="0.75733705161855158"/>
          <c:y val="0.39437057709558926"/>
          <c:w val="0.18331951403801797"/>
          <c:h val="0.16398036479617356"/>
        </c:manualLayout>
      </c:layout>
      <c:spPr>
        <a:solidFill>
          <a:schemeClr val="bg1"/>
        </a:solidFill>
        <a:ln>
          <a:solidFill>
            <a:srgbClr val="717074"/>
          </a:solidFill>
        </a:ln>
      </c:spPr>
      <c:txPr>
        <a:bodyPr/>
        <a:lstStyle/>
        <a:p>
          <a:pPr>
            <a:defRPr sz="1800"/>
          </a:pPr>
          <a:endParaRPr lang="en-US"/>
        </a:p>
      </c:txPr>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2200" dirty="0" smtClean="0"/>
              <a:t>Q6.8 – Percent of Respondents in Wave 1 Reporting Benefits</a:t>
            </a:r>
            <a:r>
              <a:rPr lang="en-US" sz="2200" baseline="0" dirty="0" smtClean="0"/>
              <a:t> They Receive from Employment by  Wave 2 Mode</a:t>
            </a:r>
            <a:endParaRPr lang="en-US" sz="2200" dirty="0"/>
          </a:p>
        </c:rich>
      </c:tx>
      <c:layout/>
    </c:title>
    <c:plotArea>
      <c:layout>
        <c:manualLayout>
          <c:layoutTarget val="inner"/>
          <c:xMode val="edge"/>
          <c:yMode val="edge"/>
          <c:x val="0.2049367756534507"/>
          <c:y val="0.17142157776725997"/>
          <c:w val="0.64902887139108134"/>
          <c:h val="0.74764923615318357"/>
        </c:manualLayout>
      </c:layout>
      <c:barChart>
        <c:barDir val="bar"/>
        <c:grouping val="clustered"/>
        <c:ser>
          <c:idx val="0"/>
          <c:order val="0"/>
          <c:tx>
            <c:strRef>
              <c:f>Sheet1!$C$339</c:f>
              <c:strCache>
                <c:ptCount val="1"/>
                <c:pt idx="0">
                  <c:v>W2 In-person, W1 - Yes</c:v>
                </c:pt>
              </c:strCache>
            </c:strRef>
          </c:tx>
          <c:spPr>
            <a:solidFill>
              <a:schemeClr val="tx1"/>
            </a:solidFill>
          </c:spPr>
          <c:cat>
            <c:strRef>
              <c:f>Sheet1!$B$340:$B$349</c:f>
              <c:strCache>
                <c:ptCount val="10"/>
                <c:pt idx="0">
                  <c:v>Health ins. for R*</c:v>
                </c:pt>
                <c:pt idx="1">
                  <c:v>Health ins. for family</c:v>
                </c:pt>
                <c:pt idx="2">
                  <c:v>Dental ins. for R*</c:v>
                </c:pt>
                <c:pt idx="3">
                  <c:v>Dental ins. for family</c:v>
                </c:pt>
                <c:pt idx="4">
                  <c:v>Life insurance</c:v>
                </c:pt>
                <c:pt idx="5">
                  <c:v>Long term disability ins.</c:v>
                </c:pt>
                <c:pt idx="6">
                  <c:v>Retirement program*</c:v>
                </c:pt>
                <c:pt idx="7">
                  <c:v>Paid sick days*</c:v>
                </c:pt>
                <c:pt idx="8">
                  <c:v>Unpaid sick/leave days*</c:v>
                </c:pt>
                <c:pt idx="9">
                  <c:v>Paid vacation</c:v>
                </c:pt>
              </c:strCache>
            </c:strRef>
          </c:cat>
          <c:val>
            <c:numRef>
              <c:f>Sheet1!$C$340:$C$349</c:f>
              <c:numCache>
                <c:formatCode>0.00%</c:formatCode>
                <c:ptCount val="10"/>
                <c:pt idx="0">
                  <c:v>0.54290000000000005</c:v>
                </c:pt>
                <c:pt idx="1">
                  <c:v>0.31580000000000163</c:v>
                </c:pt>
                <c:pt idx="2">
                  <c:v>0.45090000000000002</c:v>
                </c:pt>
                <c:pt idx="3">
                  <c:v>0.30000000000000032</c:v>
                </c:pt>
                <c:pt idx="4">
                  <c:v>0.44740000000000002</c:v>
                </c:pt>
                <c:pt idx="5">
                  <c:v>0.32460000000000122</c:v>
                </c:pt>
                <c:pt idx="6">
                  <c:v>0.43160000000000032</c:v>
                </c:pt>
                <c:pt idx="7">
                  <c:v>0.51580000000000004</c:v>
                </c:pt>
                <c:pt idx="8">
                  <c:v>0.35960000000000031</c:v>
                </c:pt>
                <c:pt idx="9">
                  <c:v>0.65960000000000374</c:v>
                </c:pt>
              </c:numCache>
            </c:numRef>
          </c:val>
        </c:ser>
        <c:ser>
          <c:idx val="1"/>
          <c:order val="1"/>
          <c:tx>
            <c:strRef>
              <c:f>Sheet1!$D$339</c:f>
              <c:strCache>
                <c:ptCount val="1"/>
                <c:pt idx="0">
                  <c:v>W2 By phone, W1 - Yes</c:v>
                </c:pt>
              </c:strCache>
            </c:strRef>
          </c:tx>
          <c:spPr>
            <a:solidFill>
              <a:schemeClr val="bg2">
                <a:lumMod val="90000"/>
              </a:schemeClr>
            </a:solidFill>
          </c:spPr>
          <c:cat>
            <c:strRef>
              <c:f>Sheet1!$B$340:$B$349</c:f>
              <c:strCache>
                <c:ptCount val="10"/>
                <c:pt idx="0">
                  <c:v>Health ins. for R*</c:v>
                </c:pt>
                <c:pt idx="1">
                  <c:v>Health ins. for family</c:v>
                </c:pt>
                <c:pt idx="2">
                  <c:v>Dental ins. for R*</c:v>
                </c:pt>
                <c:pt idx="3">
                  <c:v>Dental ins. for family</c:v>
                </c:pt>
                <c:pt idx="4">
                  <c:v>Life insurance</c:v>
                </c:pt>
                <c:pt idx="5">
                  <c:v>Long term disability ins.</c:v>
                </c:pt>
                <c:pt idx="6">
                  <c:v>Retirement program*</c:v>
                </c:pt>
                <c:pt idx="7">
                  <c:v>Paid sick days*</c:v>
                </c:pt>
                <c:pt idx="8">
                  <c:v>Unpaid sick/leave days*</c:v>
                </c:pt>
                <c:pt idx="9">
                  <c:v>Paid vacation</c:v>
                </c:pt>
              </c:strCache>
            </c:strRef>
          </c:cat>
          <c:val>
            <c:numRef>
              <c:f>Sheet1!$D$340:$D$349</c:f>
              <c:numCache>
                <c:formatCode>0.00%</c:formatCode>
                <c:ptCount val="10"/>
                <c:pt idx="0">
                  <c:v>0.58709999999999996</c:v>
                </c:pt>
                <c:pt idx="1">
                  <c:v>0.32320000000000032</c:v>
                </c:pt>
                <c:pt idx="2">
                  <c:v>0.49820000000000031</c:v>
                </c:pt>
                <c:pt idx="3">
                  <c:v>0.30880000000000157</c:v>
                </c:pt>
                <c:pt idx="4">
                  <c:v>0.47660000000000002</c:v>
                </c:pt>
                <c:pt idx="5">
                  <c:v>0.36450000000000032</c:v>
                </c:pt>
                <c:pt idx="6">
                  <c:v>0.51890000000000003</c:v>
                </c:pt>
                <c:pt idx="7">
                  <c:v>0.59609999999999996</c:v>
                </c:pt>
                <c:pt idx="8">
                  <c:v>0.43880000000000158</c:v>
                </c:pt>
                <c:pt idx="9">
                  <c:v>0.67630000000000279</c:v>
                </c:pt>
              </c:numCache>
            </c:numRef>
          </c:val>
        </c:ser>
        <c:ser>
          <c:idx val="2"/>
          <c:order val="2"/>
          <c:tx>
            <c:strRef>
              <c:f>Sheet1!$E$339</c:f>
              <c:strCache>
                <c:ptCount val="1"/>
                <c:pt idx="0">
                  <c:v>Difference</c:v>
                </c:pt>
              </c:strCache>
            </c:strRef>
          </c:tx>
          <c:spPr>
            <a:solidFill>
              <a:schemeClr val="accent2"/>
            </a:solidFill>
          </c:spPr>
          <c:cat>
            <c:strRef>
              <c:f>Sheet1!$B$340:$B$349</c:f>
              <c:strCache>
                <c:ptCount val="10"/>
                <c:pt idx="0">
                  <c:v>Health ins. for R*</c:v>
                </c:pt>
                <c:pt idx="1">
                  <c:v>Health ins. for family</c:v>
                </c:pt>
                <c:pt idx="2">
                  <c:v>Dental ins. for R*</c:v>
                </c:pt>
                <c:pt idx="3">
                  <c:v>Dental ins. for family</c:v>
                </c:pt>
                <c:pt idx="4">
                  <c:v>Life insurance</c:v>
                </c:pt>
                <c:pt idx="5">
                  <c:v>Long term disability ins.</c:v>
                </c:pt>
                <c:pt idx="6">
                  <c:v>Retirement program*</c:v>
                </c:pt>
                <c:pt idx="7">
                  <c:v>Paid sick days*</c:v>
                </c:pt>
                <c:pt idx="8">
                  <c:v>Unpaid sick/leave days*</c:v>
                </c:pt>
                <c:pt idx="9">
                  <c:v>Paid vacation</c:v>
                </c:pt>
              </c:strCache>
            </c:strRef>
          </c:cat>
          <c:val>
            <c:numRef>
              <c:f>Sheet1!$E$340:$E$349</c:f>
              <c:numCache>
                <c:formatCode>0.00%</c:formatCode>
                <c:ptCount val="10"/>
                <c:pt idx="0">
                  <c:v>4.4199999999999913E-2</c:v>
                </c:pt>
                <c:pt idx="1">
                  <c:v>7.3999999999999908E-3</c:v>
                </c:pt>
                <c:pt idx="2">
                  <c:v>4.7299999999999953E-2</c:v>
                </c:pt>
                <c:pt idx="3">
                  <c:v>8.8000000000000786E-3</c:v>
                </c:pt>
                <c:pt idx="4">
                  <c:v>2.9200000000000011E-2</c:v>
                </c:pt>
                <c:pt idx="5">
                  <c:v>3.9899999999999991E-2</c:v>
                </c:pt>
                <c:pt idx="6">
                  <c:v>8.730000000000003E-2</c:v>
                </c:pt>
                <c:pt idx="7">
                  <c:v>8.0300000000000024E-2</c:v>
                </c:pt>
                <c:pt idx="8">
                  <c:v>7.9200000000000104E-2</c:v>
                </c:pt>
                <c:pt idx="9">
                  <c:v>1.6700000000000128E-2</c:v>
                </c:pt>
              </c:numCache>
            </c:numRef>
          </c:val>
        </c:ser>
        <c:axId val="67314816"/>
        <c:axId val="67316352"/>
      </c:barChart>
      <c:catAx>
        <c:axId val="67314816"/>
        <c:scaling>
          <c:orientation val="maxMin"/>
        </c:scaling>
        <c:axPos val="l"/>
        <c:majorTickMark val="none"/>
        <c:tickLblPos val="low"/>
        <c:txPr>
          <a:bodyPr/>
          <a:lstStyle/>
          <a:p>
            <a:pPr>
              <a:defRPr sz="1800"/>
            </a:pPr>
            <a:endParaRPr lang="en-US"/>
          </a:p>
        </c:txPr>
        <c:crossAx val="67316352"/>
        <c:crosses val="autoZero"/>
        <c:auto val="1"/>
        <c:lblAlgn val="ctr"/>
        <c:lblOffset val="100"/>
      </c:catAx>
      <c:valAx>
        <c:axId val="67316352"/>
        <c:scaling>
          <c:orientation val="minMax"/>
          <c:max val="0.8"/>
          <c:min val="-0.1"/>
        </c:scaling>
        <c:axPos val="t"/>
        <c:majorGridlines/>
        <c:numFmt formatCode="0%" sourceLinked="0"/>
        <c:majorTickMark val="none"/>
        <c:tickLblPos val="high"/>
        <c:txPr>
          <a:bodyPr/>
          <a:lstStyle/>
          <a:p>
            <a:pPr>
              <a:defRPr sz="1800"/>
            </a:pPr>
            <a:endParaRPr lang="en-US"/>
          </a:p>
        </c:txPr>
        <c:crossAx val="67314816"/>
        <c:crosses val="autoZero"/>
        <c:crossBetween val="between"/>
        <c:majorUnit val="0.1"/>
      </c:valAx>
    </c:plotArea>
    <c:legend>
      <c:legendPos val="r"/>
      <c:layout>
        <c:manualLayout>
          <c:xMode val="edge"/>
          <c:yMode val="edge"/>
          <c:x val="0.71553084490392849"/>
          <c:y val="0.3827308365300493"/>
          <c:w val="0.27401474624832201"/>
          <c:h val="0.20110118446732742"/>
        </c:manualLayout>
      </c:layout>
      <c:overlay val="1"/>
      <c:spPr>
        <a:solidFill>
          <a:schemeClr val="bg1"/>
        </a:solidFill>
        <a:ln>
          <a:solidFill>
            <a:schemeClr val="accent1"/>
          </a:solidFill>
        </a:ln>
      </c:spPr>
      <c:txPr>
        <a:bodyPr/>
        <a:lstStyle/>
        <a:p>
          <a:pPr>
            <a:defRPr sz="1800"/>
          </a:pPr>
          <a:endParaRPr lang="en-US"/>
        </a:p>
      </c:txPr>
    </c:legend>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2200" baseline="0"/>
            </a:pPr>
            <a:r>
              <a:rPr lang="en-US" sz="2200" b="1" i="0" baseline="0" dirty="0" smtClean="0"/>
              <a:t>Q1.5 - Difference Between  Wave 2 In-Person and Telephone Group Proportions for Five Point Scale Wave 1 Questions</a:t>
            </a:r>
            <a:endParaRPr lang="en-US" sz="2200" b="1" i="0" baseline="0" dirty="0"/>
          </a:p>
        </c:rich>
      </c:tx>
      <c:layout>
        <c:manualLayout>
          <c:xMode val="edge"/>
          <c:yMode val="edge"/>
          <c:x val="0.14196217494089841"/>
          <c:y val="1.4084507042253521E-2"/>
        </c:manualLayout>
      </c:layout>
    </c:title>
    <c:plotArea>
      <c:layout>
        <c:manualLayout>
          <c:layoutTarget val="inner"/>
          <c:xMode val="edge"/>
          <c:yMode val="edge"/>
          <c:x val="0.17021816421883434"/>
          <c:y val="0.21708633495281252"/>
          <c:w val="0.52181083747510504"/>
          <c:h val="0.74390657284860673"/>
        </c:manualLayout>
      </c:layout>
      <c:barChart>
        <c:barDir val="bar"/>
        <c:grouping val="clustered"/>
        <c:ser>
          <c:idx val="0"/>
          <c:order val="0"/>
          <c:tx>
            <c:strRef>
              <c:f>Sheet1!$Q$374</c:f>
              <c:strCache>
                <c:ptCount val="1"/>
                <c:pt idx="0">
                  <c:v>Live in close-knit neighborhood*</c:v>
                </c:pt>
              </c:strCache>
            </c:strRef>
          </c:tx>
          <c:cat>
            <c:strRef>
              <c:f>Sheet1!$R$373:$V$373</c:f>
              <c:strCache>
                <c:ptCount val="5"/>
                <c:pt idx="0">
                  <c:v>Strongly
Agree</c:v>
                </c:pt>
                <c:pt idx="1">
                  <c:v>Agree</c:v>
                </c:pt>
                <c:pt idx="2">
                  <c:v>Neither Agree 
nor Disagree</c:v>
                </c:pt>
                <c:pt idx="3">
                  <c:v>Disagree</c:v>
                </c:pt>
                <c:pt idx="4">
                  <c:v>Strongly 
Disagree</c:v>
                </c:pt>
              </c:strCache>
            </c:strRef>
          </c:cat>
          <c:val>
            <c:numRef>
              <c:f>Sheet1!$R$374:$V$374</c:f>
              <c:numCache>
                <c:formatCode>0.00%</c:formatCode>
                <c:ptCount val="5"/>
                <c:pt idx="0">
                  <c:v>1.6513444407992767E-2</c:v>
                </c:pt>
                <c:pt idx="1">
                  <c:v>6.0507557601301713E-2</c:v>
                </c:pt>
                <c:pt idx="2">
                  <c:v>-5.2686585977679889E-2</c:v>
                </c:pt>
                <c:pt idx="3">
                  <c:v>-6.4269036749134076E-3</c:v>
                </c:pt>
                <c:pt idx="4">
                  <c:v>-1.7907512356701086E-2</c:v>
                </c:pt>
              </c:numCache>
            </c:numRef>
          </c:val>
        </c:ser>
        <c:ser>
          <c:idx val="1"/>
          <c:order val="1"/>
          <c:tx>
            <c:strRef>
              <c:f>Sheet1!$Q$375</c:f>
              <c:strCache>
                <c:ptCount val="1"/>
                <c:pt idx="0">
                  <c:v>People willing to help neighbors</c:v>
                </c:pt>
              </c:strCache>
            </c:strRef>
          </c:tx>
          <c:cat>
            <c:strRef>
              <c:f>Sheet1!$R$373:$V$373</c:f>
              <c:strCache>
                <c:ptCount val="5"/>
                <c:pt idx="0">
                  <c:v>Strongly
Agree</c:v>
                </c:pt>
                <c:pt idx="1">
                  <c:v>Agree</c:v>
                </c:pt>
                <c:pt idx="2">
                  <c:v>Neither Agree 
nor Disagree</c:v>
                </c:pt>
                <c:pt idx="3">
                  <c:v>Disagree</c:v>
                </c:pt>
                <c:pt idx="4">
                  <c:v>Strongly 
Disagree</c:v>
                </c:pt>
              </c:strCache>
            </c:strRef>
          </c:cat>
          <c:val>
            <c:numRef>
              <c:f>Sheet1!$R$375:$V$375</c:f>
              <c:numCache>
                <c:formatCode>0.00%</c:formatCode>
                <c:ptCount val="5"/>
                <c:pt idx="0">
                  <c:v>1.0773904914529918E-2</c:v>
                </c:pt>
                <c:pt idx="1">
                  <c:v>-3.2839209401709632E-2</c:v>
                </c:pt>
                <c:pt idx="2">
                  <c:v>1.9459468482905983E-2</c:v>
                </c:pt>
                <c:pt idx="3">
                  <c:v>6.9928552350427414E-3</c:v>
                </c:pt>
                <c:pt idx="4">
                  <c:v>-4.3870192307692291E-3</c:v>
                </c:pt>
              </c:numCache>
            </c:numRef>
          </c:val>
        </c:ser>
        <c:ser>
          <c:idx val="2"/>
          <c:order val="2"/>
          <c:tx>
            <c:strRef>
              <c:f>Sheet1!$Q$376</c:f>
              <c:strCache>
                <c:ptCount val="1"/>
                <c:pt idx="0">
                  <c:v>People generally don't get along</c:v>
                </c:pt>
              </c:strCache>
            </c:strRef>
          </c:tx>
          <c:cat>
            <c:strRef>
              <c:f>Sheet1!$R$373:$V$373</c:f>
              <c:strCache>
                <c:ptCount val="5"/>
                <c:pt idx="0">
                  <c:v>Strongly
Agree</c:v>
                </c:pt>
                <c:pt idx="1">
                  <c:v>Agree</c:v>
                </c:pt>
                <c:pt idx="2">
                  <c:v>Neither Agree 
nor Disagree</c:v>
                </c:pt>
                <c:pt idx="3">
                  <c:v>Disagree</c:v>
                </c:pt>
                <c:pt idx="4">
                  <c:v>Strongly 
Disagree</c:v>
                </c:pt>
              </c:strCache>
            </c:strRef>
          </c:cat>
          <c:val>
            <c:numRef>
              <c:f>Sheet1!$R$376:$V$376</c:f>
              <c:numCache>
                <c:formatCode>0.00%</c:formatCode>
                <c:ptCount val="5"/>
                <c:pt idx="0">
                  <c:v>7.3359773958576631E-3</c:v>
                </c:pt>
                <c:pt idx="1">
                  <c:v>1.9326240689964861E-2</c:v>
                </c:pt>
                <c:pt idx="2">
                  <c:v>4.9176887113916434E-3</c:v>
                </c:pt>
                <c:pt idx="3">
                  <c:v>-1.9981821024896228E-2</c:v>
                </c:pt>
                <c:pt idx="4">
                  <c:v>-1.1598085772317981E-2</c:v>
                </c:pt>
              </c:numCache>
            </c:numRef>
          </c:val>
        </c:ser>
        <c:ser>
          <c:idx val="3"/>
          <c:order val="3"/>
          <c:tx>
            <c:strRef>
              <c:f>Sheet1!$Q$377</c:f>
              <c:strCache>
                <c:ptCount val="1"/>
                <c:pt idx="0">
                  <c:v>People do not share my values</c:v>
                </c:pt>
              </c:strCache>
            </c:strRef>
          </c:tx>
          <c:cat>
            <c:strRef>
              <c:f>Sheet1!$R$373:$V$373</c:f>
              <c:strCache>
                <c:ptCount val="5"/>
                <c:pt idx="0">
                  <c:v>Strongly
Agree</c:v>
                </c:pt>
                <c:pt idx="1">
                  <c:v>Agree</c:v>
                </c:pt>
                <c:pt idx="2">
                  <c:v>Neither Agree 
nor Disagree</c:v>
                </c:pt>
                <c:pt idx="3">
                  <c:v>Disagree</c:v>
                </c:pt>
                <c:pt idx="4">
                  <c:v>Strongly 
Disagree</c:v>
                </c:pt>
              </c:strCache>
            </c:strRef>
          </c:cat>
          <c:val>
            <c:numRef>
              <c:f>Sheet1!$R$377:$V$377</c:f>
              <c:numCache>
                <c:formatCode>0.00%</c:formatCode>
                <c:ptCount val="5"/>
                <c:pt idx="0">
                  <c:v>-8.5685631674945889E-3</c:v>
                </c:pt>
                <c:pt idx="1">
                  <c:v>9.2413466057949534E-3</c:v>
                </c:pt>
                <c:pt idx="2">
                  <c:v>2.0919124392881957E-2</c:v>
                </c:pt>
                <c:pt idx="3">
                  <c:v>-2.1627934839709196E-2</c:v>
                </c:pt>
                <c:pt idx="4">
                  <c:v>3.6027008526673683E-5</c:v>
                </c:pt>
              </c:numCache>
            </c:numRef>
          </c:val>
        </c:ser>
        <c:ser>
          <c:idx val="4"/>
          <c:order val="4"/>
          <c:tx>
            <c:strRef>
              <c:f>Sheet1!$Q$378</c:f>
              <c:strCache>
                <c:ptCount val="1"/>
                <c:pt idx="0">
                  <c:v>People in neighborhood can be trusted</c:v>
                </c:pt>
              </c:strCache>
            </c:strRef>
          </c:tx>
          <c:cat>
            <c:strRef>
              <c:f>Sheet1!$R$373:$V$373</c:f>
              <c:strCache>
                <c:ptCount val="5"/>
                <c:pt idx="0">
                  <c:v>Strongly
Agree</c:v>
                </c:pt>
                <c:pt idx="1">
                  <c:v>Agree</c:v>
                </c:pt>
                <c:pt idx="2">
                  <c:v>Neither Agree 
nor Disagree</c:v>
                </c:pt>
                <c:pt idx="3">
                  <c:v>Disagree</c:v>
                </c:pt>
                <c:pt idx="4">
                  <c:v>Strongly 
Disagree</c:v>
                </c:pt>
              </c:strCache>
            </c:strRef>
          </c:cat>
          <c:val>
            <c:numRef>
              <c:f>Sheet1!$R$378:$V$378</c:f>
              <c:numCache>
                <c:formatCode>0.00%</c:formatCode>
                <c:ptCount val="5"/>
                <c:pt idx="0">
                  <c:v>1.1980007586107412E-2</c:v>
                </c:pt>
                <c:pt idx="1">
                  <c:v>-6.1648870643442856E-2</c:v>
                </c:pt>
                <c:pt idx="2">
                  <c:v>-2.8280068342099742E-3</c:v>
                </c:pt>
                <c:pt idx="3">
                  <c:v>5.9228700996599694E-2</c:v>
                </c:pt>
                <c:pt idx="4">
                  <c:v>-6.7318311050542029E-3</c:v>
                </c:pt>
              </c:numCache>
            </c:numRef>
          </c:val>
        </c:ser>
        <c:axId val="67175936"/>
        <c:axId val="67177472"/>
      </c:barChart>
      <c:catAx>
        <c:axId val="67175936"/>
        <c:scaling>
          <c:orientation val="maxMin"/>
        </c:scaling>
        <c:axPos val="l"/>
        <c:majorTickMark val="none"/>
        <c:tickLblPos val="low"/>
        <c:txPr>
          <a:bodyPr/>
          <a:lstStyle/>
          <a:p>
            <a:pPr>
              <a:defRPr sz="1800"/>
            </a:pPr>
            <a:endParaRPr lang="en-US"/>
          </a:p>
        </c:txPr>
        <c:crossAx val="67177472"/>
        <c:crosses val="autoZero"/>
        <c:auto val="1"/>
        <c:lblAlgn val="ctr"/>
        <c:lblOffset val="100"/>
      </c:catAx>
      <c:valAx>
        <c:axId val="67177472"/>
        <c:scaling>
          <c:orientation val="minMax"/>
        </c:scaling>
        <c:axPos val="t"/>
        <c:majorGridlines/>
        <c:numFmt formatCode="0%" sourceLinked="0"/>
        <c:majorTickMark val="none"/>
        <c:tickLblPos val="high"/>
        <c:txPr>
          <a:bodyPr/>
          <a:lstStyle/>
          <a:p>
            <a:pPr>
              <a:defRPr sz="1800"/>
            </a:pPr>
            <a:endParaRPr lang="en-US"/>
          </a:p>
        </c:txPr>
        <c:crossAx val="67175936"/>
        <c:crosses val="autoZero"/>
        <c:crossBetween val="between"/>
      </c:valAx>
    </c:plotArea>
    <c:legend>
      <c:legendPos val="r"/>
      <c:layout>
        <c:manualLayout>
          <c:xMode val="edge"/>
          <c:yMode val="edge"/>
          <c:x val="0.70732860520094554"/>
          <c:y val="0.16701157073675638"/>
          <c:w val="0.26440172372070531"/>
          <c:h val="0.71770507559794472"/>
        </c:manualLayout>
      </c:layout>
      <c:spPr>
        <a:solidFill>
          <a:schemeClr val="bg1"/>
        </a:solidFill>
        <a:ln>
          <a:solidFill>
            <a:schemeClr val="accent1"/>
          </a:solidFill>
        </a:ln>
      </c:spPr>
      <c:txPr>
        <a:bodyPr/>
        <a:lstStyle/>
        <a:p>
          <a:pPr>
            <a:defRPr sz="1800"/>
          </a:pPr>
          <a:endParaRPr lang="en-US"/>
        </a:p>
      </c:txPr>
    </c:legend>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2200"/>
            </a:pPr>
            <a:r>
              <a:rPr lang="en-US" sz="2200" b="1" i="0" baseline="0" dirty="0"/>
              <a:t>Q2.5 - </a:t>
            </a:r>
            <a:r>
              <a:rPr lang="en-US" sz="2200" b="1" i="0" u="none" strike="noStrike" baseline="0" dirty="0" smtClean="0"/>
              <a:t> Difference Between  Wave 2 In-Person and Telephone Group Proportions for Seven Point Scale Wave 1 Questions</a:t>
            </a:r>
            <a:endParaRPr lang="en-US" sz="2200" dirty="0"/>
          </a:p>
        </c:rich>
      </c:tx>
      <c:layout/>
    </c:title>
    <c:plotArea>
      <c:layout>
        <c:manualLayout>
          <c:layoutTarget val="inner"/>
          <c:xMode val="edge"/>
          <c:yMode val="edge"/>
          <c:x val="0.14149068812891921"/>
          <c:y val="0.13223334230161671"/>
          <c:w val="0.51727493917274947"/>
          <c:h val="0.78381302680503417"/>
        </c:manualLayout>
      </c:layout>
      <c:barChart>
        <c:barDir val="bar"/>
        <c:grouping val="clustered"/>
        <c:ser>
          <c:idx val="0"/>
          <c:order val="0"/>
          <c:tx>
            <c:strRef>
              <c:f>Sheet1!$T$392</c:f>
              <c:strCache>
                <c:ptCount val="1"/>
                <c:pt idx="0">
                  <c:v>Neighborhood is safe for children*</c:v>
                </c:pt>
              </c:strCache>
            </c:strRef>
          </c:tx>
          <c:cat>
            <c:strRef>
              <c:f>Sheet1!$U$391:$AA$391</c:f>
              <c:strCache>
                <c:ptCount val="7"/>
                <c:pt idx="0">
                  <c:v>Disagree very 
strongly</c:v>
                </c:pt>
                <c:pt idx="1">
                  <c:v>2</c:v>
                </c:pt>
                <c:pt idx="2">
                  <c:v>3</c:v>
                </c:pt>
                <c:pt idx="3">
                  <c:v>Do not
have feelings
either way</c:v>
                </c:pt>
                <c:pt idx="4">
                  <c:v>5</c:v>
                </c:pt>
                <c:pt idx="5">
                  <c:v>6</c:v>
                </c:pt>
                <c:pt idx="6">
                  <c:v>Agree very 
strongly</c:v>
                </c:pt>
              </c:strCache>
            </c:strRef>
          </c:cat>
          <c:val>
            <c:numRef>
              <c:f>Sheet1!$U$392:$AA$392</c:f>
              <c:numCache>
                <c:formatCode>0.00%</c:formatCode>
                <c:ptCount val="7"/>
                <c:pt idx="0">
                  <c:v>2.4711907919128164E-2</c:v>
                </c:pt>
                <c:pt idx="1">
                  <c:v>1.4280102790949031E-2</c:v>
                </c:pt>
                <c:pt idx="2">
                  <c:v>6.9313474217000892E-4</c:v>
                </c:pt>
                <c:pt idx="3">
                  <c:v>1.8587379517995693E-2</c:v>
                </c:pt>
                <c:pt idx="4">
                  <c:v>-2.3814311153870001E-2</c:v>
                </c:pt>
                <c:pt idx="5">
                  <c:v>-2.2866659370511463E-2</c:v>
                </c:pt>
                <c:pt idx="6">
                  <c:v>-1.1591554445861345E-2</c:v>
                </c:pt>
              </c:numCache>
            </c:numRef>
          </c:val>
        </c:ser>
        <c:ser>
          <c:idx val="1"/>
          <c:order val="1"/>
          <c:tx>
            <c:strRef>
              <c:f>Sheet1!$T$393</c:f>
              <c:strCache>
                <c:ptCount val="1"/>
                <c:pt idx="0">
                  <c:v>Feel safe at home at night*</c:v>
                </c:pt>
              </c:strCache>
            </c:strRef>
          </c:tx>
          <c:cat>
            <c:strRef>
              <c:f>Sheet1!$U$391:$AA$391</c:f>
              <c:strCache>
                <c:ptCount val="7"/>
                <c:pt idx="0">
                  <c:v>Disagree very 
strongly</c:v>
                </c:pt>
                <c:pt idx="1">
                  <c:v>2</c:v>
                </c:pt>
                <c:pt idx="2">
                  <c:v>3</c:v>
                </c:pt>
                <c:pt idx="3">
                  <c:v>Do not
have feelings
either way</c:v>
                </c:pt>
                <c:pt idx="4">
                  <c:v>5</c:v>
                </c:pt>
                <c:pt idx="5">
                  <c:v>6</c:v>
                </c:pt>
                <c:pt idx="6">
                  <c:v>Agree very 
strongly</c:v>
                </c:pt>
              </c:strCache>
            </c:strRef>
          </c:cat>
          <c:val>
            <c:numRef>
              <c:f>Sheet1!$U$393:$AA$393</c:f>
              <c:numCache>
                <c:formatCode>0.00%</c:formatCode>
                <c:ptCount val="7"/>
                <c:pt idx="0">
                  <c:v>7.128497390213779E-3</c:v>
                </c:pt>
                <c:pt idx="1">
                  <c:v>7.9861303233184112E-3</c:v>
                </c:pt>
                <c:pt idx="2">
                  <c:v>4.6109297478738801E-5</c:v>
                </c:pt>
                <c:pt idx="3">
                  <c:v>1.8148619487633501E-2</c:v>
                </c:pt>
                <c:pt idx="4">
                  <c:v>-2.0656965270477202E-3</c:v>
                </c:pt>
                <c:pt idx="5">
                  <c:v>-6.3225068702852966E-2</c:v>
                </c:pt>
                <c:pt idx="6">
                  <c:v>3.19814087312566E-2</c:v>
                </c:pt>
              </c:numCache>
            </c:numRef>
          </c:val>
        </c:ser>
        <c:ser>
          <c:idx val="2"/>
          <c:order val="2"/>
          <c:tx>
            <c:strRef>
              <c:f>Sheet1!$T$394</c:f>
              <c:strCache>
                <c:ptCount val="1"/>
                <c:pt idx="0">
                  <c:v>Feel safe in neighborhood during day</c:v>
                </c:pt>
              </c:strCache>
            </c:strRef>
          </c:tx>
          <c:cat>
            <c:strRef>
              <c:f>Sheet1!$U$391:$AA$391</c:f>
              <c:strCache>
                <c:ptCount val="7"/>
                <c:pt idx="0">
                  <c:v>Disagree very 
strongly</c:v>
                </c:pt>
                <c:pt idx="1">
                  <c:v>2</c:v>
                </c:pt>
                <c:pt idx="2">
                  <c:v>3</c:v>
                </c:pt>
                <c:pt idx="3">
                  <c:v>Do not
have feelings
either way</c:v>
                </c:pt>
                <c:pt idx="4">
                  <c:v>5</c:v>
                </c:pt>
                <c:pt idx="5">
                  <c:v>6</c:v>
                </c:pt>
                <c:pt idx="6">
                  <c:v>Agree very 
strongly</c:v>
                </c:pt>
              </c:strCache>
            </c:strRef>
          </c:cat>
          <c:val>
            <c:numRef>
              <c:f>Sheet1!$U$394:$AA$394</c:f>
              <c:numCache>
                <c:formatCode>0.00%</c:formatCode>
                <c:ptCount val="7"/>
                <c:pt idx="0">
                  <c:v>2.1835752834372252E-2</c:v>
                </c:pt>
                <c:pt idx="1">
                  <c:v>-3.4472660335522695E-4</c:v>
                </c:pt>
                <c:pt idx="2">
                  <c:v>1.6603773584905713E-2</c:v>
                </c:pt>
                <c:pt idx="3">
                  <c:v>2.7730410408735414E-2</c:v>
                </c:pt>
                <c:pt idx="4">
                  <c:v>2.9728485964104772E-3</c:v>
                </c:pt>
                <c:pt idx="5">
                  <c:v>-4.8566288750366123E-2</c:v>
                </c:pt>
                <c:pt idx="6">
                  <c:v>-2.0231770070702523E-2</c:v>
                </c:pt>
              </c:numCache>
            </c:numRef>
          </c:val>
        </c:ser>
        <c:ser>
          <c:idx val="3"/>
          <c:order val="3"/>
          <c:tx>
            <c:strRef>
              <c:f>Sheet1!$T$395</c:f>
              <c:strCache>
                <c:ptCount val="1"/>
                <c:pt idx="0">
                  <c:v>Would stop to speak to someone asking for directions*</c:v>
                </c:pt>
              </c:strCache>
            </c:strRef>
          </c:tx>
          <c:cat>
            <c:strRef>
              <c:f>Sheet1!$U$391:$AA$391</c:f>
              <c:strCache>
                <c:ptCount val="7"/>
                <c:pt idx="0">
                  <c:v>Disagree very 
strongly</c:v>
                </c:pt>
                <c:pt idx="1">
                  <c:v>2</c:v>
                </c:pt>
                <c:pt idx="2">
                  <c:v>3</c:v>
                </c:pt>
                <c:pt idx="3">
                  <c:v>Do not
have feelings
either way</c:v>
                </c:pt>
                <c:pt idx="4">
                  <c:v>5</c:v>
                </c:pt>
                <c:pt idx="5">
                  <c:v>6</c:v>
                </c:pt>
                <c:pt idx="6">
                  <c:v>Agree very 
strongly</c:v>
                </c:pt>
              </c:strCache>
            </c:strRef>
          </c:cat>
          <c:val>
            <c:numRef>
              <c:f>Sheet1!$U$395:$AA$395</c:f>
              <c:numCache>
                <c:formatCode>0.00%</c:formatCode>
                <c:ptCount val="7"/>
                <c:pt idx="0">
                  <c:v>5.0036355870583304E-2</c:v>
                </c:pt>
                <c:pt idx="1">
                  <c:v>1.5226245379245107E-2</c:v>
                </c:pt>
                <c:pt idx="2">
                  <c:v>5.2567707512360265E-3</c:v>
                </c:pt>
                <c:pt idx="3">
                  <c:v>-8.4449009408458786E-3</c:v>
                </c:pt>
                <c:pt idx="4">
                  <c:v>-1.0093203231858944E-2</c:v>
                </c:pt>
                <c:pt idx="5">
                  <c:v>-5.625498939832306E-2</c:v>
                </c:pt>
                <c:pt idx="6">
                  <c:v>4.2737215699634595E-3</c:v>
                </c:pt>
              </c:numCache>
            </c:numRef>
          </c:val>
        </c:ser>
        <c:ser>
          <c:idx val="4"/>
          <c:order val="4"/>
          <c:tx>
            <c:strRef>
              <c:f>Sheet1!$T$396</c:f>
              <c:strCache>
                <c:ptCount val="1"/>
                <c:pt idx="0">
                  <c:v>Most children go trick-or-treating in this neighborhood</c:v>
                </c:pt>
              </c:strCache>
            </c:strRef>
          </c:tx>
          <c:cat>
            <c:strRef>
              <c:f>Sheet1!$U$391:$AA$391</c:f>
              <c:strCache>
                <c:ptCount val="7"/>
                <c:pt idx="0">
                  <c:v>Disagree very 
strongly</c:v>
                </c:pt>
                <c:pt idx="1">
                  <c:v>2</c:v>
                </c:pt>
                <c:pt idx="2">
                  <c:v>3</c:v>
                </c:pt>
                <c:pt idx="3">
                  <c:v>Do not
have feelings
either way</c:v>
                </c:pt>
                <c:pt idx="4">
                  <c:v>5</c:v>
                </c:pt>
                <c:pt idx="5">
                  <c:v>6</c:v>
                </c:pt>
                <c:pt idx="6">
                  <c:v>Agree very 
strongly</c:v>
                </c:pt>
              </c:strCache>
            </c:strRef>
          </c:cat>
          <c:val>
            <c:numRef>
              <c:f>Sheet1!$U$396:$AA$396</c:f>
              <c:numCache>
                <c:formatCode>0.00%</c:formatCode>
                <c:ptCount val="7"/>
                <c:pt idx="0">
                  <c:v>4.3928840593741747E-2</c:v>
                </c:pt>
                <c:pt idx="1">
                  <c:v>1.1287851606326272E-2</c:v>
                </c:pt>
                <c:pt idx="2">
                  <c:v>3.1418423155852443E-3</c:v>
                </c:pt>
                <c:pt idx="3">
                  <c:v>-3.3364277157952094E-2</c:v>
                </c:pt>
                <c:pt idx="4">
                  <c:v>1.8637484551817643E-2</c:v>
                </c:pt>
                <c:pt idx="5">
                  <c:v>-1.8073661489745822E-2</c:v>
                </c:pt>
                <c:pt idx="6">
                  <c:v>-2.5558080419772932E-2</c:v>
                </c:pt>
              </c:numCache>
            </c:numRef>
          </c:val>
        </c:ser>
        <c:ser>
          <c:idx val="5"/>
          <c:order val="5"/>
          <c:tx>
            <c:strRef>
              <c:f>Sheet1!$T$397</c:f>
              <c:strCache>
                <c:ptCount val="1"/>
                <c:pt idx="0">
                  <c:v>Criminal activity comimtted by people living outside of neighborhood</c:v>
                </c:pt>
              </c:strCache>
            </c:strRef>
          </c:tx>
          <c:spPr>
            <a:solidFill>
              <a:schemeClr val="bg2">
                <a:lumMod val="25000"/>
              </a:schemeClr>
            </a:solidFill>
          </c:spPr>
          <c:cat>
            <c:strRef>
              <c:f>Sheet1!$U$391:$AA$391</c:f>
              <c:strCache>
                <c:ptCount val="7"/>
                <c:pt idx="0">
                  <c:v>Disagree very 
strongly</c:v>
                </c:pt>
                <c:pt idx="1">
                  <c:v>2</c:v>
                </c:pt>
                <c:pt idx="2">
                  <c:v>3</c:v>
                </c:pt>
                <c:pt idx="3">
                  <c:v>Do not
have feelings
either way</c:v>
                </c:pt>
                <c:pt idx="4">
                  <c:v>5</c:v>
                </c:pt>
                <c:pt idx="5">
                  <c:v>6</c:v>
                </c:pt>
                <c:pt idx="6">
                  <c:v>Agree very 
strongly</c:v>
                </c:pt>
              </c:strCache>
            </c:strRef>
          </c:cat>
          <c:val>
            <c:numRef>
              <c:f>Sheet1!$U$397:$AA$397</c:f>
              <c:numCache>
                <c:formatCode>0.00%</c:formatCode>
                <c:ptCount val="7"/>
                <c:pt idx="0">
                  <c:v>-2.3655459074130837E-2</c:v>
                </c:pt>
                <c:pt idx="1">
                  <c:v>-2.3275761774318091E-2</c:v>
                </c:pt>
                <c:pt idx="2">
                  <c:v>9.0090852362267812E-3</c:v>
                </c:pt>
                <c:pt idx="3">
                  <c:v>-3.4441400755164012E-2</c:v>
                </c:pt>
                <c:pt idx="4">
                  <c:v>2.5931527567716314E-2</c:v>
                </c:pt>
                <c:pt idx="5">
                  <c:v>-9.4913748426741686E-3</c:v>
                </c:pt>
                <c:pt idx="6">
                  <c:v>5.5923383642344171E-2</c:v>
                </c:pt>
              </c:numCache>
            </c:numRef>
          </c:val>
        </c:ser>
        <c:axId val="67218048"/>
        <c:axId val="67236224"/>
      </c:barChart>
      <c:catAx>
        <c:axId val="67218048"/>
        <c:scaling>
          <c:orientation val="maxMin"/>
        </c:scaling>
        <c:axPos val="l"/>
        <c:majorTickMark val="none"/>
        <c:tickLblPos val="low"/>
        <c:txPr>
          <a:bodyPr/>
          <a:lstStyle/>
          <a:p>
            <a:pPr>
              <a:defRPr sz="1800"/>
            </a:pPr>
            <a:endParaRPr lang="en-US"/>
          </a:p>
        </c:txPr>
        <c:crossAx val="67236224"/>
        <c:crosses val="autoZero"/>
        <c:auto val="1"/>
        <c:lblAlgn val="ctr"/>
        <c:lblOffset val="100"/>
      </c:catAx>
      <c:valAx>
        <c:axId val="67236224"/>
        <c:scaling>
          <c:orientation val="minMax"/>
          <c:max val="6.0000000000000032E-2"/>
        </c:scaling>
        <c:axPos val="t"/>
        <c:majorGridlines/>
        <c:numFmt formatCode="0%" sourceLinked="0"/>
        <c:majorTickMark val="none"/>
        <c:tickLblPos val="high"/>
        <c:txPr>
          <a:bodyPr/>
          <a:lstStyle/>
          <a:p>
            <a:pPr>
              <a:defRPr sz="1800"/>
            </a:pPr>
            <a:endParaRPr lang="en-US"/>
          </a:p>
        </c:txPr>
        <c:crossAx val="67218048"/>
        <c:crosses val="autoZero"/>
        <c:crossBetween val="between"/>
      </c:valAx>
    </c:plotArea>
    <c:legend>
      <c:legendPos val="r"/>
      <c:layout>
        <c:manualLayout>
          <c:xMode val="edge"/>
          <c:yMode val="edge"/>
          <c:x val="0.69894275533076622"/>
          <c:y val="0.12934077051139442"/>
          <c:w val="0.25686618581444309"/>
          <c:h val="0.81961866241381365"/>
        </c:manualLayout>
      </c:layout>
      <c:overlay val="1"/>
      <c:spPr>
        <a:solidFill>
          <a:srgbClr val="FFFFFF"/>
        </a:solidFill>
        <a:ln>
          <a:solidFill>
            <a:srgbClr val="717074"/>
          </a:solidFill>
        </a:ln>
      </c:spPr>
      <c:txPr>
        <a:bodyPr/>
        <a:lstStyle/>
        <a:p>
          <a:pPr>
            <a:defRPr sz="1800"/>
          </a:pPr>
          <a:endParaRPr lang="en-US"/>
        </a:p>
      </c:txPr>
    </c:legend>
    <c:plotVisOnly val="1"/>
  </c:chart>
  <c:externalData r:id="rId1"/>
</c:chartSpace>
</file>

<file path=ppt/drawings/drawing1.xml><?xml version="1.0" encoding="utf-8"?>
<c:userShapes xmlns:c="http://schemas.openxmlformats.org/drawingml/2006/chart">
  <cdr:relSizeAnchor xmlns:cdr="http://schemas.openxmlformats.org/drawingml/2006/chartDrawing">
    <cdr:from>
      <cdr:x>0.29029</cdr:x>
      <cdr:y>0.2268</cdr:y>
    </cdr:from>
    <cdr:to>
      <cdr:x>0.46954</cdr:x>
      <cdr:y>0.28479</cdr:y>
    </cdr:to>
    <cdr:sp macro="" textlink="">
      <cdr:nvSpPr>
        <cdr:cNvPr id="2" name="TextBox 1"/>
        <cdr:cNvSpPr txBox="1"/>
      </cdr:nvSpPr>
      <cdr:spPr bwMode="auto">
        <a:xfrm xmlns:a="http://schemas.openxmlformats.org/drawingml/2006/main">
          <a:off x="1374198" y="914401"/>
          <a:ext cx="848590" cy="233795"/>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vertOverflow="clip" vert="horz" wrap="square" lIns="91440" tIns="91440" rIns="91440" bIns="0" numCol="1" rtlCol="0" anchor="t" anchorCtr="0" compatLnSpc="1">
          <a:prstTxWarp prst="textNoShape">
            <a:avLst/>
          </a:prstTxWarp>
        </a:bodyPr>
        <a:lstStyle xmlns:a="http://schemas.openxmlformats.org/drawingml/2006/main"/>
        <a:p xmlns:a="http://schemas.openxmlformats.org/drawingml/2006/main">
          <a:pPr>
            <a:lnSpc>
              <a:spcPts val="2500"/>
            </a:lnSpc>
          </a:pPr>
          <a:endParaRPr lang="en-US" sz="1800" b="1" dirty="0" smtClean="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84" tIns="46242" rIns="92484" bIns="46242"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84" tIns="46242" rIns="92484" bIns="46242" rtlCol="0"/>
          <a:lstStyle>
            <a:lvl1pPr algn="r">
              <a:defRPr sz="1200"/>
            </a:lvl1pPr>
          </a:lstStyle>
          <a:p>
            <a:fld id="{0A7A237F-8AF6-40D3-9535-F81D89C5F5FB}" type="datetimeFigureOut">
              <a:rPr lang="en-US" smtClean="0"/>
              <a:pPr/>
              <a:t>5/26/2011</a:t>
            </a:fld>
            <a:endParaRPr lang="en-US"/>
          </a:p>
        </p:txBody>
      </p:sp>
      <p:sp>
        <p:nvSpPr>
          <p:cNvPr id="4" name="Footer Placeholder 3"/>
          <p:cNvSpPr>
            <a:spLocks noGrp="1"/>
          </p:cNvSpPr>
          <p:nvPr>
            <p:ph type="ftr" sz="quarter" idx="2"/>
          </p:nvPr>
        </p:nvSpPr>
        <p:spPr>
          <a:xfrm>
            <a:off x="1" y="8772669"/>
            <a:ext cx="3011699" cy="461804"/>
          </a:xfrm>
          <a:prstGeom prst="rect">
            <a:avLst/>
          </a:prstGeom>
        </p:spPr>
        <p:txBody>
          <a:bodyPr vert="horz" lIns="92484" tIns="46242" rIns="92484" bIns="46242"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1804"/>
          </a:xfrm>
          <a:prstGeom prst="rect">
            <a:avLst/>
          </a:prstGeom>
        </p:spPr>
        <p:txBody>
          <a:bodyPr vert="horz" lIns="92484" tIns="46242" rIns="92484" bIns="46242" rtlCol="0" anchor="b"/>
          <a:lstStyle>
            <a:lvl1pPr algn="r">
              <a:defRPr sz="1200"/>
            </a:lvl1pPr>
          </a:lstStyle>
          <a:p>
            <a:fld id="{CAE5EF63-8679-446C-B7F7-563B13DBADA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308" cy="461409"/>
          </a:xfrm>
          <a:prstGeom prst="rect">
            <a:avLst/>
          </a:prstGeom>
        </p:spPr>
        <p:txBody>
          <a:bodyPr vert="horz" lIns="60981" tIns="30491" rIns="60981" bIns="30491" rtlCol="0"/>
          <a:lstStyle>
            <a:lvl1pPr algn="l">
              <a:defRPr sz="800"/>
            </a:lvl1pPr>
          </a:lstStyle>
          <a:p>
            <a:endParaRPr lang="en-US"/>
          </a:p>
        </p:txBody>
      </p:sp>
      <p:sp>
        <p:nvSpPr>
          <p:cNvPr id="3" name="Date Placeholder 2"/>
          <p:cNvSpPr>
            <a:spLocks noGrp="1"/>
          </p:cNvSpPr>
          <p:nvPr>
            <p:ph type="dt" idx="1"/>
          </p:nvPr>
        </p:nvSpPr>
        <p:spPr>
          <a:xfrm>
            <a:off x="3936420" y="0"/>
            <a:ext cx="3012482" cy="461409"/>
          </a:xfrm>
          <a:prstGeom prst="rect">
            <a:avLst/>
          </a:prstGeom>
        </p:spPr>
        <p:txBody>
          <a:bodyPr vert="horz" lIns="60981" tIns="30491" rIns="60981" bIns="30491" rtlCol="0"/>
          <a:lstStyle>
            <a:lvl1pPr algn="r">
              <a:defRPr sz="800"/>
            </a:lvl1pPr>
          </a:lstStyle>
          <a:p>
            <a:fld id="{352DFC3E-928F-460C-A8EE-C56DCBE7A6C7}" type="datetimeFigureOut">
              <a:rPr lang="en-US" smtClean="0"/>
              <a:pPr/>
              <a:t>5/26/2011</a:t>
            </a:fld>
            <a:endParaRPr lang="en-US"/>
          </a:p>
        </p:txBody>
      </p:sp>
      <p:sp>
        <p:nvSpPr>
          <p:cNvPr id="4" name="Slide Image Placeholder 3"/>
          <p:cNvSpPr>
            <a:spLocks noGrp="1" noRot="1" noChangeAspect="1"/>
          </p:cNvSpPr>
          <p:nvPr>
            <p:ph type="sldImg" idx="2"/>
          </p:nvPr>
        </p:nvSpPr>
        <p:spPr>
          <a:xfrm>
            <a:off x="1366838" y="693738"/>
            <a:ext cx="4216400" cy="3462337"/>
          </a:xfrm>
          <a:prstGeom prst="rect">
            <a:avLst/>
          </a:prstGeom>
          <a:noFill/>
          <a:ln w="12700">
            <a:solidFill>
              <a:prstClr val="black"/>
            </a:solidFill>
          </a:ln>
        </p:spPr>
        <p:txBody>
          <a:bodyPr vert="horz" lIns="60981" tIns="30491" rIns="60981" bIns="30491" rtlCol="0" anchor="ctr"/>
          <a:lstStyle/>
          <a:p>
            <a:endParaRPr lang="en-US"/>
          </a:p>
        </p:txBody>
      </p:sp>
      <p:sp>
        <p:nvSpPr>
          <p:cNvPr id="5" name="Notes Placeholder 4"/>
          <p:cNvSpPr>
            <a:spLocks noGrp="1"/>
          </p:cNvSpPr>
          <p:nvPr>
            <p:ph type="body" sz="quarter" idx="3"/>
          </p:nvPr>
        </p:nvSpPr>
        <p:spPr>
          <a:xfrm>
            <a:off x="695008" y="4387333"/>
            <a:ext cx="5560060" cy="4155643"/>
          </a:xfrm>
          <a:prstGeom prst="rect">
            <a:avLst/>
          </a:prstGeom>
        </p:spPr>
        <p:txBody>
          <a:bodyPr vert="horz" lIns="60981" tIns="30491" rIns="60981" bIns="3049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94"/>
            <a:ext cx="3011308" cy="461409"/>
          </a:xfrm>
          <a:prstGeom prst="rect">
            <a:avLst/>
          </a:prstGeom>
        </p:spPr>
        <p:txBody>
          <a:bodyPr vert="horz" lIns="60981" tIns="30491" rIns="60981" bIns="30491" rtlCol="0" anchor="b"/>
          <a:lstStyle>
            <a:lvl1pPr algn="l">
              <a:defRPr sz="800"/>
            </a:lvl1pPr>
          </a:lstStyle>
          <a:p>
            <a:endParaRPr lang="en-US"/>
          </a:p>
        </p:txBody>
      </p:sp>
      <p:sp>
        <p:nvSpPr>
          <p:cNvPr id="7" name="Slide Number Placeholder 6"/>
          <p:cNvSpPr>
            <a:spLocks noGrp="1"/>
          </p:cNvSpPr>
          <p:nvPr>
            <p:ph type="sldNum" sz="quarter" idx="5"/>
          </p:nvPr>
        </p:nvSpPr>
        <p:spPr>
          <a:xfrm>
            <a:off x="3936420" y="8772694"/>
            <a:ext cx="3012482" cy="461409"/>
          </a:xfrm>
          <a:prstGeom prst="rect">
            <a:avLst/>
          </a:prstGeom>
        </p:spPr>
        <p:txBody>
          <a:bodyPr vert="horz" lIns="60981" tIns="30491" rIns="60981" bIns="30491" rtlCol="0" anchor="b"/>
          <a:lstStyle>
            <a:lvl1pPr algn="r">
              <a:defRPr sz="800"/>
            </a:lvl1pPr>
          </a:lstStyle>
          <a:p>
            <a:fld id="{C95AC3E7-1468-455D-9F75-218A0D3E641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5AC3E7-1468-455D-9F75-218A0D3E641E}"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1"/>
          <p:cNvSpPr>
            <a:spLocks noChangeArrowheads="1"/>
          </p:cNvSpPr>
          <p:nvPr userDrawn="1"/>
        </p:nvSpPr>
        <p:spPr bwMode="auto">
          <a:xfrm>
            <a:off x="0" y="0"/>
            <a:ext cx="51206400" cy="4732020"/>
          </a:xfrm>
          <a:prstGeom prst="rect">
            <a:avLst/>
          </a:prstGeom>
          <a:solidFill>
            <a:srgbClr val="F3901D"/>
          </a:solidFill>
          <a:ln w="9525">
            <a:noFill/>
            <a:round/>
            <a:headEnd/>
            <a:tailEnd/>
          </a:ln>
          <a:effectLst>
            <a:outerShdw blurRad="50800" dist="38100" dir="8100000" algn="tr" rotWithShape="0">
              <a:prstClr val="black">
                <a:alpha val="40000"/>
              </a:prstClr>
            </a:outerShdw>
          </a:effectLst>
        </p:spPr>
        <p:txBody>
          <a:bodyPr lIns="409935" tIns="204968" rIns="409935" bIns="204968"/>
          <a:lstStyle/>
          <a:p>
            <a:endParaRPr lang="en-US"/>
          </a:p>
        </p:txBody>
      </p:sp>
      <p:pic>
        <p:nvPicPr>
          <p:cNvPr id="11" name="Picture 67" descr="norc_logo_white.png"/>
          <p:cNvPicPr>
            <a:picLocks noChangeAspect="1"/>
          </p:cNvPicPr>
          <p:nvPr userDrawn="1"/>
        </p:nvPicPr>
        <p:blipFill>
          <a:blip r:embed="rId2" cstate="print"/>
          <a:srcRect t="18750" b="27995"/>
          <a:stretch>
            <a:fillRect/>
          </a:stretch>
        </p:blipFill>
        <p:spPr bwMode="auto">
          <a:xfrm>
            <a:off x="948267" y="876304"/>
            <a:ext cx="9245600" cy="3162295"/>
          </a:xfrm>
          <a:prstGeom prst="rect">
            <a:avLst/>
          </a:prstGeom>
          <a:noFill/>
          <a:ln w="9525">
            <a:noFill/>
            <a:miter lim="800000"/>
            <a:headEnd/>
            <a:tailEnd/>
          </a:ln>
        </p:spPr>
      </p:pic>
    </p:spTree>
    <p:extLst>
      <p:ext uri="{BB962C8B-B14F-4D97-AF65-F5344CB8AC3E}">
        <p14:creationId xmlns:p14="http://schemas.microsoft.com/office/powerpoint/2010/main" xmlns="" val="376991161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5825" y="29444293"/>
            <a:ext cx="30724828" cy="3474773"/>
          </a:xfrm>
        </p:spPr>
        <p:txBody>
          <a:bodyPr anchor="b"/>
          <a:lstStyle>
            <a:lvl1pPr algn="l">
              <a:defRPr sz="2600" b="1"/>
            </a:lvl1pPr>
          </a:lstStyle>
          <a:p>
            <a:r>
              <a:rPr lang="en-US" smtClean="0"/>
              <a:t>Click to edit Master title style</a:t>
            </a:r>
            <a:endParaRPr lang="en-US"/>
          </a:p>
        </p:txBody>
      </p:sp>
      <p:sp>
        <p:nvSpPr>
          <p:cNvPr id="3" name="Picture Placeholder 2"/>
          <p:cNvSpPr>
            <a:spLocks noGrp="1"/>
          </p:cNvSpPr>
          <p:nvPr>
            <p:ph type="pic" idx="1"/>
          </p:nvPr>
        </p:nvSpPr>
        <p:spPr>
          <a:xfrm>
            <a:off x="10035825" y="3757746"/>
            <a:ext cx="30724828" cy="25239265"/>
          </a:xfrm>
        </p:spPr>
        <p:txBody>
          <a:bodyPr/>
          <a:lstStyle>
            <a:lvl1pPr marL="0" indent="0">
              <a:buNone/>
              <a:defRPr sz="4200"/>
            </a:lvl1pPr>
            <a:lvl2pPr marL="597835" indent="0">
              <a:buNone/>
              <a:defRPr sz="3700"/>
            </a:lvl2pPr>
            <a:lvl3pPr marL="1195669" indent="0">
              <a:buNone/>
              <a:defRPr sz="3100"/>
            </a:lvl3pPr>
            <a:lvl4pPr marL="1793504" indent="0">
              <a:buNone/>
              <a:defRPr sz="2600"/>
            </a:lvl4pPr>
            <a:lvl5pPr marL="2391339" indent="0">
              <a:buNone/>
              <a:defRPr sz="2600"/>
            </a:lvl5pPr>
            <a:lvl6pPr marL="2989174" indent="0">
              <a:buNone/>
              <a:defRPr sz="2600"/>
            </a:lvl6pPr>
            <a:lvl7pPr marL="3587008" indent="0">
              <a:buNone/>
              <a:defRPr sz="2600"/>
            </a:lvl7pPr>
            <a:lvl8pPr marL="4184843" indent="0">
              <a:buNone/>
              <a:defRPr sz="2600"/>
            </a:lvl8pPr>
            <a:lvl9pPr marL="4782678" indent="0">
              <a:buNone/>
              <a:defRPr sz="2600"/>
            </a:lvl9pPr>
          </a:lstStyle>
          <a:p>
            <a:endParaRPr lang="en-US"/>
          </a:p>
        </p:txBody>
      </p:sp>
      <p:sp>
        <p:nvSpPr>
          <p:cNvPr id="4" name="Text Placeholder 3"/>
          <p:cNvSpPr>
            <a:spLocks noGrp="1"/>
          </p:cNvSpPr>
          <p:nvPr>
            <p:ph type="body" sz="half" idx="2"/>
          </p:nvPr>
        </p:nvSpPr>
        <p:spPr>
          <a:xfrm>
            <a:off x="10035825" y="32919063"/>
            <a:ext cx="30724828" cy="4938315"/>
          </a:xfrm>
        </p:spPr>
        <p:txBody>
          <a:bodyPr/>
          <a:lstStyle>
            <a:lvl1pPr marL="0" indent="0">
              <a:buNone/>
              <a:defRPr sz="1800"/>
            </a:lvl1pPr>
            <a:lvl2pPr marL="597835" indent="0">
              <a:buNone/>
              <a:defRPr sz="1600"/>
            </a:lvl2pPr>
            <a:lvl3pPr marL="1195669" indent="0">
              <a:buNone/>
              <a:defRPr sz="1300"/>
            </a:lvl3pPr>
            <a:lvl4pPr marL="1793504" indent="0">
              <a:buNone/>
              <a:defRPr sz="1200"/>
            </a:lvl4pPr>
            <a:lvl5pPr marL="2391339" indent="0">
              <a:buNone/>
              <a:defRPr sz="1200"/>
            </a:lvl5pPr>
            <a:lvl6pPr marL="2989174" indent="0">
              <a:buNone/>
              <a:defRPr sz="1200"/>
            </a:lvl6pPr>
            <a:lvl7pPr marL="3587008" indent="0">
              <a:buNone/>
              <a:defRPr sz="1200"/>
            </a:lvl7pPr>
            <a:lvl8pPr marL="4184843" indent="0">
              <a:buNone/>
              <a:defRPr sz="1200"/>
            </a:lvl8pPr>
            <a:lvl9pPr marL="4782678"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64392E-F9DE-47AF-B8F0-954C42F8873B}" type="datetimeFigureOut">
              <a:rPr lang="en-US" smtClean="0"/>
              <a:pPr/>
              <a:t>5/26/2011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653B79-3845-42C3-8F7E-F6D1E1E9A5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64392E-F9DE-47AF-B8F0-954C42F8873B}" type="datetimeFigureOut">
              <a:rPr lang="en-US" smtClean="0"/>
              <a:pPr/>
              <a:t>5/26/2011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53B79-3845-42C3-8F7E-F6D1E1E9A5B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5630" y="1685664"/>
            <a:ext cx="11519960" cy="3588874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60818" y="1685664"/>
            <a:ext cx="34327747" cy="3588874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64392E-F9DE-47AF-B8F0-954C42F8873B}" type="datetimeFigureOut">
              <a:rPr lang="en-US" smtClean="0"/>
              <a:pPr/>
              <a:t>5/26/2011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53B79-3845-42C3-8F7E-F6D1E1E9A5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39989" y="13065389"/>
            <a:ext cx="43526428" cy="9018588"/>
          </a:xfrm>
        </p:spPr>
        <p:txBody>
          <a:bodyPr/>
          <a:lstStyle/>
          <a:p>
            <a:r>
              <a:rPr lang="en-US" smtClean="0"/>
              <a:t>Click to edit Master title style</a:t>
            </a:r>
            <a:endParaRPr lang="en-US"/>
          </a:p>
        </p:txBody>
      </p:sp>
      <p:sp>
        <p:nvSpPr>
          <p:cNvPr id="3" name="Subtitle 2"/>
          <p:cNvSpPr>
            <a:spLocks noGrp="1"/>
          </p:cNvSpPr>
          <p:nvPr>
            <p:ph type="subTitle" idx="1"/>
          </p:nvPr>
        </p:nvSpPr>
        <p:spPr>
          <a:xfrm>
            <a:off x="7679974" y="23836578"/>
            <a:ext cx="35846455" cy="10746847"/>
          </a:xfrm>
        </p:spPr>
        <p:txBody>
          <a:bodyPr/>
          <a:lstStyle>
            <a:lvl1pPr marL="0" indent="0" algn="ctr">
              <a:buNone/>
              <a:defRPr>
                <a:solidFill>
                  <a:schemeClr val="tx1">
                    <a:tint val="75000"/>
                  </a:schemeClr>
                </a:solidFill>
              </a:defRPr>
            </a:lvl1pPr>
            <a:lvl2pPr marL="597835" indent="0" algn="ctr">
              <a:buNone/>
              <a:defRPr>
                <a:solidFill>
                  <a:schemeClr val="tx1">
                    <a:tint val="75000"/>
                  </a:schemeClr>
                </a:solidFill>
              </a:defRPr>
            </a:lvl2pPr>
            <a:lvl3pPr marL="1195669" indent="0" algn="ctr">
              <a:buNone/>
              <a:defRPr>
                <a:solidFill>
                  <a:schemeClr val="tx1">
                    <a:tint val="75000"/>
                  </a:schemeClr>
                </a:solidFill>
              </a:defRPr>
            </a:lvl3pPr>
            <a:lvl4pPr marL="1793504" indent="0" algn="ctr">
              <a:buNone/>
              <a:defRPr>
                <a:solidFill>
                  <a:schemeClr val="tx1">
                    <a:tint val="75000"/>
                  </a:schemeClr>
                </a:solidFill>
              </a:defRPr>
            </a:lvl4pPr>
            <a:lvl5pPr marL="2391339" indent="0" algn="ctr">
              <a:buNone/>
              <a:defRPr>
                <a:solidFill>
                  <a:schemeClr val="tx1">
                    <a:tint val="75000"/>
                  </a:schemeClr>
                </a:solidFill>
              </a:defRPr>
            </a:lvl5pPr>
            <a:lvl6pPr marL="2989174" indent="0" algn="ctr">
              <a:buNone/>
              <a:defRPr>
                <a:solidFill>
                  <a:schemeClr val="tx1">
                    <a:tint val="75000"/>
                  </a:schemeClr>
                </a:solidFill>
              </a:defRPr>
            </a:lvl6pPr>
            <a:lvl7pPr marL="3587008" indent="0" algn="ctr">
              <a:buNone/>
              <a:defRPr>
                <a:solidFill>
                  <a:schemeClr val="tx1">
                    <a:tint val="75000"/>
                  </a:schemeClr>
                </a:solidFill>
              </a:defRPr>
            </a:lvl7pPr>
            <a:lvl8pPr marL="4184843" indent="0" algn="ctr">
              <a:buNone/>
              <a:defRPr>
                <a:solidFill>
                  <a:schemeClr val="tx1">
                    <a:tint val="75000"/>
                  </a:schemeClr>
                </a:solidFill>
              </a:defRPr>
            </a:lvl8pPr>
            <a:lvl9pPr marL="478267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64392E-F9DE-47AF-B8F0-954C42F8873B}" type="datetimeFigureOut">
              <a:rPr lang="en-US" smtClean="0"/>
              <a:pPr/>
              <a:t>5/26/2011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53B79-3845-42C3-8F7E-F6D1E1E9A5B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64392E-F9DE-47AF-B8F0-954C42F8873B}" type="datetimeFigureOut">
              <a:rPr lang="en-US" smtClean="0"/>
              <a:pPr/>
              <a:t>5/26/2011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53B79-3845-42C3-8F7E-F6D1E1E9A5B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7028383"/>
            <a:ext cx="43526428" cy="8355277"/>
          </a:xfrm>
        </p:spPr>
        <p:txBody>
          <a:bodyPr anchor="t"/>
          <a:lstStyle>
            <a:lvl1pPr algn="l">
              <a:defRPr sz="52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3" y="17827229"/>
            <a:ext cx="43526428" cy="9201150"/>
          </a:xfrm>
        </p:spPr>
        <p:txBody>
          <a:bodyPr anchor="b"/>
          <a:lstStyle>
            <a:lvl1pPr marL="0" indent="0">
              <a:buNone/>
              <a:defRPr sz="2600">
                <a:solidFill>
                  <a:schemeClr val="tx1">
                    <a:tint val="75000"/>
                  </a:schemeClr>
                </a:solidFill>
              </a:defRPr>
            </a:lvl1pPr>
            <a:lvl2pPr marL="597835" indent="0">
              <a:buNone/>
              <a:defRPr sz="2400">
                <a:solidFill>
                  <a:schemeClr val="tx1">
                    <a:tint val="75000"/>
                  </a:schemeClr>
                </a:solidFill>
              </a:defRPr>
            </a:lvl2pPr>
            <a:lvl3pPr marL="1195669" indent="0">
              <a:buNone/>
              <a:defRPr sz="2100">
                <a:solidFill>
                  <a:schemeClr val="tx1">
                    <a:tint val="75000"/>
                  </a:schemeClr>
                </a:solidFill>
              </a:defRPr>
            </a:lvl3pPr>
            <a:lvl4pPr marL="1793504" indent="0">
              <a:buNone/>
              <a:defRPr sz="1800">
                <a:solidFill>
                  <a:schemeClr val="tx1">
                    <a:tint val="75000"/>
                  </a:schemeClr>
                </a:solidFill>
              </a:defRPr>
            </a:lvl4pPr>
            <a:lvl5pPr marL="2391339" indent="0">
              <a:buNone/>
              <a:defRPr sz="1800">
                <a:solidFill>
                  <a:schemeClr val="tx1">
                    <a:tint val="75000"/>
                  </a:schemeClr>
                </a:solidFill>
              </a:defRPr>
            </a:lvl5pPr>
            <a:lvl6pPr marL="2989174" indent="0">
              <a:buNone/>
              <a:defRPr sz="1800">
                <a:solidFill>
                  <a:schemeClr val="tx1">
                    <a:tint val="75000"/>
                  </a:schemeClr>
                </a:solidFill>
              </a:defRPr>
            </a:lvl6pPr>
            <a:lvl7pPr marL="3587008" indent="0">
              <a:buNone/>
              <a:defRPr sz="1800">
                <a:solidFill>
                  <a:schemeClr val="tx1">
                    <a:tint val="75000"/>
                  </a:schemeClr>
                </a:solidFill>
              </a:defRPr>
            </a:lvl7pPr>
            <a:lvl8pPr marL="4184843" indent="0">
              <a:buNone/>
              <a:defRPr sz="1800">
                <a:solidFill>
                  <a:schemeClr val="tx1">
                    <a:tint val="75000"/>
                  </a:schemeClr>
                </a:solidFill>
              </a:defRPr>
            </a:lvl8pPr>
            <a:lvl9pPr marL="4782678" indent="0">
              <a:buNone/>
              <a:defRPr sz="1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64392E-F9DE-47AF-B8F0-954C42F8873B}" type="datetimeFigureOut">
              <a:rPr lang="en-US" smtClean="0"/>
              <a:pPr/>
              <a:t>5/26/2011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53B79-3845-42C3-8F7E-F6D1E1E9A5B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60815" y="9815781"/>
            <a:ext cx="22923852" cy="27758629"/>
          </a:xfrm>
        </p:spPr>
        <p:txBody>
          <a:bodyPr/>
          <a:lstStyle>
            <a:lvl1pPr>
              <a:defRPr sz="3700"/>
            </a:lvl1pPr>
            <a:lvl2pPr>
              <a:defRPr sz="3100"/>
            </a:lvl2pPr>
            <a:lvl3pPr>
              <a:defRPr sz="26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721736" y="9815781"/>
            <a:ext cx="22923853" cy="27758629"/>
          </a:xfrm>
        </p:spPr>
        <p:txBody>
          <a:bodyPr/>
          <a:lstStyle>
            <a:lvl1pPr>
              <a:defRPr sz="3700"/>
            </a:lvl1pPr>
            <a:lvl2pPr>
              <a:defRPr sz="3100"/>
            </a:lvl2pPr>
            <a:lvl3pPr>
              <a:defRPr sz="26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64392E-F9DE-47AF-B8F0-954C42F8873B}" type="datetimeFigureOut">
              <a:rPr lang="en-US" smtClean="0"/>
              <a:pPr/>
              <a:t>5/26/2011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653B79-3845-42C3-8F7E-F6D1E1E9A5B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816" y="9414141"/>
            <a:ext cx="22625050" cy="3925094"/>
          </a:xfrm>
        </p:spPr>
        <p:txBody>
          <a:bodyPr anchor="b"/>
          <a:lstStyle>
            <a:lvl1pPr marL="0" indent="0">
              <a:buNone/>
              <a:defRPr sz="3100" b="1"/>
            </a:lvl1pPr>
            <a:lvl2pPr marL="597835" indent="0">
              <a:buNone/>
              <a:defRPr sz="2600" b="1"/>
            </a:lvl2pPr>
            <a:lvl3pPr marL="1195669" indent="0">
              <a:buNone/>
              <a:defRPr sz="2400" b="1"/>
            </a:lvl3pPr>
            <a:lvl4pPr marL="1793504" indent="0">
              <a:buNone/>
              <a:defRPr sz="2100" b="1"/>
            </a:lvl4pPr>
            <a:lvl5pPr marL="2391339" indent="0">
              <a:buNone/>
              <a:defRPr sz="2100" b="1"/>
            </a:lvl5pPr>
            <a:lvl6pPr marL="2989174" indent="0">
              <a:buNone/>
              <a:defRPr sz="2100" b="1"/>
            </a:lvl6pPr>
            <a:lvl7pPr marL="3587008" indent="0">
              <a:buNone/>
              <a:defRPr sz="2100" b="1"/>
            </a:lvl7pPr>
            <a:lvl8pPr marL="4184843" indent="0">
              <a:buNone/>
              <a:defRPr sz="2100" b="1"/>
            </a:lvl8pPr>
            <a:lvl9pPr marL="4782678"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2560816" y="13339233"/>
            <a:ext cx="22625050" cy="24235174"/>
          </a:xfrm>
        </p:spPr>
        <p:txBody>
          <a:bodyPr/>
          <a:lstStyle>
            <a:lvl1pPr>
              <a:defRPr sz="3100"/>
            </a:lvl1pPr>
            <a:lvl2pPr>
              <a:defRPr sz="26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3130" y="9414141"/>
            <a:ext cx="22632460" cy="3925094"/>
          </a:xfrm>
        </p:spPr>
        <p:txBody>
          <a:bodyPr anchor="b"/>
          <a:lstStyle>
            <a:lvl1pPr marL="0" indent="0">
              <a:buNone/>
              <a:defRPr sz="3100" b="1"/>
            </a:lvl1pPr>
            <a:lvl2pPr marL="597835" indent="0">
              <a:buNone/>
              <a:defRPr sz="2600" b="1"/>
            </a:lvl2pPr>
            <a:lvl3pPr marL="1195669" indent="0">
              <a:buNone/>
              <a:defRPr sz="2400" b="1"/>
            </a:lvl3pPr>
            <a:lvl4pPr marL="1793504" indent="0">
              <a:buNone/>
              <a:defRPr sz="2100" b="1"/>
            </a:lvl4pPr>
            <a:lvl5pPr marL="2391339" indent="0">
              <a:buNone/>
              <a:defRPr sz="2100" b="1"/>
            </a:lvl5pPr>
            <a:lvl6pPr marL="2989174" indent="0">
              <a:buNone/>
              <a:defRPr sz="2100" b="1"/>
            </a:lvl6pPr>
            <a:lvl7pPr marL="3587008" indent="0">
              <a:buNone/>
              <a:defRPr sz="2100" b="1"/>
            </a:lvl7pPr>
            <a:lvl8pPr marL="4184843" indent="0">
              <a:buNone/>
              <a:defRPr sz="2100" b="1"/>
            </a:lvl8pPr>
            <a:lvl9pPr marL="4782678"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26013130" y="13339233"/>
            <a:ext cx="22632460" cy="24235174"/>
          </a:xfrm>
        </p:spPr>
        <p:txBody>
          <a:bodyPr/>
          <a:lstStyle>
            <a:lvl1pPr>
              <a:defRPr sz="3100"/>
            </a:lvl1pPr>
            <a:lvl2pPr>
              <a:defRPr sz="26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64392E-F9DE-47AF-B8F0-954C42F8873B}" type="datetimeFigureOut">
              <a:rPr lang="en-US" smtClean="0"/>
              <a:pPr/>
              <a:t>5/26/2011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653B79-3845-42C3-8F7E-F6D1E1E9A5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64392E-F9DE-47AF-B8F0-954C42F8873B}" type="datetimeFigureOut">
              <a:rPr lang="en-US" smtClean="0"/>
              <a:pPr/>
              <a:t>5/26/2011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653B79-3845-42C3-8F7E-F6D1E1E9A5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64392E-F9DE-47AF-B8F0-954C42F8873B}" type="datetimeFigureOut">
              <a:rPr lang="en-US" smtClean="0"/>
              <a:pPr/>
              <a:t>5/26/2011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653B79-3845-42C3-8F7E-F6D1E1E9A5B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816" y="1673493"/>
            <a:ext cx="16846550" cy="7129066"/>
          </a:xfrm>
        </p:spPr>
        <p:txBody>
          <a:bodyPr anchor="b"/>
          <a:lstStyle>
            <a:lvl1pPr algn="l">
              <a:defRPr sz="2600" b="1"/>
            </a:lvl1pPr>
          </a:lstStyle>
          <a:p>
            <a:r>
              <a:rPr lang="en-US" smtClean="0"/>
              <a:t>Click to edit Master title style</a:t>
            </a:r>
            <a:endParaRPr lang="en-US"/>
          </a:p>
        </p:txBody>
      </p:sp>
      <p:sp>
        <p:nvSpPr>
          <p:cNvPr id="3" name="Content Placeholder 2"/>
          <p:cNvSpPr>
            <a:spLocks noGrp="1"/>
          </p:cNvSpPr>
          <p:nvPr>
            <p:ph idx="1"/>
          </p:nvPr>
        </p:nvSpPr>
        <p:spPr>
          <a:xfrm>
            <a:off x="20019787" y="1673493"/>
            <a:ext cx="28625800" cy="35900916"/>
          </a:xfrm>
        </p:spPr>
        <p:txBody>
          <a:bodyPr/>
          <a:lstStyle>
            <a:lvl1pPr>
              <a:defRPr sz="4200"/>
            </a:lvl1pPr>
            <a:lvl2pPr>
              <a:defRPr sz="3700"/>
            </a:lvl2pPr>
            <a:lvl3pPr>
              <a:defRPr sz="31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816" y="8802557"/>
            <a:ext cx="16846550" cy="28771850"/>
          </a:xfrm>
        </p:spPr>
        <p:txBody>
          <a:bodyPr/>
          <a:lstStyle>
            <a:lvl1pPr marL="0" indent="0">
              <a:buNone/>
              <a:defRPr sz="1800"/>
            </a:lvl1pPr>
            <a:lvl2pPr marL="597835" indent="0">
              <a:buNone/>
              <a:defRPr sz="1600"/>
            </a:lvl2pPr>
            <a:lvl3pPr marL="1195669" indent="0">
              <a:buNone/>
              <a:defRPr sz="1300"/>
            </a:lvl3pPr>
            <a:lvl4pPr marL="1793504" indent="0">
              <a:buNone/>
              <a:defRPr sz="1200"/>
            </a:lvl4pPr>
            <a:lvl5pPr marL="2391339" indent="0">
              <a:buNone/>
              <a:defRPr sz="1200"/>
            </a:lvl5pPr>
            <a:lvl6pPr marL="2989174" indent="0">
              <a:buNone/>
              <a:defRPr sz="1200"/>
            </a:lvl6pPr>
            <a:lvl7pPr marL="3587008" indent="0">
              <a:buNone/>
              <a:defRPr sz="1200"/>
            </a:lvl7pPr>
            <a:lvl8pPr marL="4184843" indent="0">
              <a:buNone/>
              <a:defRPr sz="1200"/>
            </a:lvl8pPr>
            <a:lvl9pPr marL="4782678"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64392E-F9DE-47AF-B8F0-954C42F8873B}" type="datetimeFigureOut">
              <a:rPr lang="en-US" smtClean="0"/>
              <a:pPr/>
              <a:t>5/26/2011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653B79-3845-42C3-8F7E-F6D1E1E9A5B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51000"/>
          </a:schemeClr>
        </a:solidFill>
        <a:effectLst/>
      </p:bgPr>
    </p:bg>
    <p:spTree>
      <p:nvGrpSpPr>
        <p:cNvPr id="1" name=""/>
        <p:cNvGrpSpPr/>
        <p:nvPr/>
      </p:nvGrpSpPr>
      <p:grpSpPr>
        <a:xfrm>
          <a:off x="0" y="0"/>
          <a:ext cx="0" cy="0"/>
          <a:chOff x="0" y="0"/>
          <a:chExt cx="0" cy="0"/>
        </a:xfrm>
      </p:grpSpPr>
      <p:sp>
        <p:nvSpPr>
          <p:cNvPr id="12" name="Rectangle 1"/>
          <p:cNvSpPr>
            <a:spLocks noChangeArrowheads="1"/>
          </p:cNvSpPr>
          <p:nvPr/>
        </p:nvSpPr>
        <p:spPr bwMode="auto">
          <a:xfrm>
            <a:off x="0" y="0"/>
            <a:ext cx="51206400" cy="4732020"/>
          </a:xfrm>
          <a:prstGeom prst="rect">
            <a:avLst/>
          </a:prstGeom>
          <a:solidFill>
            <a:srgbClr val="F3901D"/>
          </a:solidFill>
          <a:ln w="9525">
            <a:noFill/>
            <a:round/>
            <a:headEnd/>
            <a:tailEnd/>
          </a:ln>
          <a:effectLst>
            <a:outerShdw blurRad="50800" dist="38100" dir="8100000" algn="tr" rotWithShape="0">
              <a:prstClr val="black">
                <a:alpha val="40000"/>
              </a:prstClr>
            </a:outerShdw>
          </a:effectLst>
        </p:spPr>
        <p:txBody>
          <a:bodyPr lIns="409935" tIns="204968" rIns="409935" bIns="204968"/>
          <a:lstStyle/>
          <a:p>
            <a:endParaRPr lang="en-US"/>
          </a:p>
        </p:txBody>
      </p:sp>
      <p:pic>
        <p:nvPicPr>
          <p:cNvPr id="13" name="Picture 67" descr="norc_logo_white.png"/>
          <p:cNvPicPr>
            <a:picLocks noChangeAspect="1"/>
          </p:cNvPicPr>
          <p:nvPr/>
        </p:nvPicPr>
        <p:blipFill>
          <a:blip r:embed="rId3" cstate="print"/>
          <a:srcRect t="18750" b="27995"/>
          <a:stretch>
            <a:fillRect/>
          </a:stretch>
        </p:blipFill>
        <p:spPr bwMode="auto">
          <a:xfrm>
            <a:off x="948267" y="876304"/>
            <a:ext cx="9245600" cy="3734769"/>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87" r:id="rId1"/>
  </p:sldLayoutIdLst>
  <p:timing>
    <p:tnLst>
      <p:par>
        <p:cTn id="1" dur="indefinite" restart="never" nodeType="tmRoot"/>
      </p:par>
    </p:tnLst>
  </p:timing>
  <p:hf sldNum="0" hdr="0" dt="0"/>
  <p:txStyles>
    <p:titleStyle>
      <a:lvl1pPr algn="l" rtl="0" eaLnBrk="1" fontAlgn="base" hangingPunct="1">
        <a:lnSpc>
          <a:spcPts val="16140"/>
        </a:lnSpc>
        <a:spcBef>
          <a:spcPct val="0"/>
        </a:spcBef>
        <a:spcAft>
          <a:spcPct val="0"/>
        </a:spcAft>
        <a:defRPr sz="14400">
          <a:solidFill>
            <a:schemeClr val="tx2"/>
          </a:solidFill>
          <a:latin typeface="+mj-lt"/>
          <a:ea typeface="+mj-ea"/>
          <a:cs typeface="ＭＳ Ｐゴシック" charset="0"/>
        </a:defRPr>
      </a:lvl1pPr>
      <a:lvl2pPr algn="l" rtl="0" eaLnBrk="1" fontAlgn="base" hangingPunct="1">
        <a:lnSpc>
          <a:spcPts val="16140"/>
        </a:lnSpc>
        <a:spcBef>
          <a:spcPct val="0"/>
        </a:spcBef>
        <a:spcAft>
          <a:spcPct val="0"/>
        </a:spcAft>
        <a:defRPr sz="14400">
          <a:solidFill>
            <a:schemeClr val="tx2"/>
          </a:solidFill>
          <a:latin typeface="Arial" charset="0"/>
          <a:ea typeface="ＭＳ Ｐゴシック" pitchFamily="-32" charset="-128"/>
          <a:cs typeface="ＭＳ Ｐゴシック" charset="0"/>
        </a:defRPr>
      </a:lvl2pPr>
      <a:lvl3pPr algn="l" rtl="0" eaLnBrk="1" fontAlgn="base" hangingPunct="1">
        <a:lnSpc>
          <a:spcPts val="16140"/>
        </a:lnSpc>
        <a:spcBef>
          <a:spcPct val="0"/>
        </a:spcBef>
        <a:spcAft>
          <a:spcPct val="0"/>
        </a:spcAft>
        <a:defRPr sz="14400">
          <a:solidFill>
            <a:schemeClr val="tx2"/>
          </a:solidFill>
          <a:latin typeface="Arial" charset="0"/>
          <a:ea typeface="ＭＳ Ｐゴシック" pitchFamily="-32" charset="-128"/>
          <a:cs typeface="ＭＳ Ｐゴシック" charset="0"/>
        </a:defRPr>
      </a:lvl3pPr>
      <a:lvl4pPr algn="l" rtl="0" eaLnBrk="1" fontAlgn="base" hangingPunct="1">
        <a:lnSpc>
          <a:spcPts val="16140"/>
        </a:lnSpc>
        <a:spcBef>
          <a:spcPct val="0"/>
        </a:spcBef>
        <a:spcAft>
          <a:spcPct val="0"/>
        </a:spcAft>
        <a:defRPr sz="14400">
          <a:solidFill>
            <a:schemeClr val="tx2"/>
          </a:solidFill>
          <a:latin typeface="Arial" charset="0"/>
          <a:ea typeface="ＭＳ Ｐゴシック" pitchFamily="-32" charset="-128"/>
          <a:cs typeface="ＭＳ Ｐゴシック" charset="0"/>
        </a:defRPr>
      </a:lvl4pPr>
      <a:lvl5pPr algn="l" rtl="0" eaLnBrk="1" fontAlgn="base" hangingPunct="1">
        <a:lnSpc>
          <a:spcPts val="16140"/>
        </a:lnSpc>
        <a:spcBef>
          <a:spcPct val="0"/>
        </a:spcBef>
        <a:spcAft>
          <a:spcPct val="0"/>
        </a:spcAft>
        <a:defRPr sz="14400">
          <a:solidFill>
            <a:schemeClr val="tx2"/>
          </a:solidFill>
          <a:latin typeface="Arial" charset="0"/>
          <a:ea typeface="ＭＳ Ｐゴシック" pitchFamily="-32" charset="-128"/>
          <a:cs typeface="ＭＳ Ｐゴシック" charset="0"/>
        </a:defRPr>
      </a:lvl5pPr>
      <a:lvl6pPr marL="2049676" algn="l" rtl="0" eaLnBrk="1" fontAlgn="base" hangingPunct="1">
        <a:spcBef>
          <a:spcPct val="0"/>
        </a:spcBef>
        <a:spcAft>
          <a:spcPct val="0"/>
        </a:spcAft>
        <a:defRPr sz="14400">
          <a:solidFill>
            <a:schemeClr val="tx2"/>
          </a:solidFill>
          <a:latin typeface="Arial" charset="0"/>
          <a:ea typeface="ＭＳ Ｐゴシック" pitchFamily="-32" charset="-128"/>
        </a:defRPr>
      </a:lvl6pPr>
      <a:lvl7pPr marL="4099352" algn="l" rtl="0" eaLnBrk="1" fontAlgn="base" hangingPunct="1">
        <a:spcBef>
          <a:spcPct val="0"/>
        </a:spcBef>
        <a:spcAft>
          <a:spcPct val="0"/>
        </a:spcAft>
        <a:defRPr sz="14400">
          <a:solidFill>
            <a:schemeClr val="tx2"/>
          </a:solidFill>
          <a:latin typeface="Arial" charset="0"/>
          <a:ea typeface="ＭＳ Ｐゴシック" pitchFamily="-32" charset="-128"/>
        </a:defRPr>
      </a:lvl7pPr>
      <a:lvl8pPr marL="6149030" algn="l" rtl="0" eaLnBrk="1" fontAlgn="base" hangingPunct="1">
        <a:spcBef>
          <a:spcPct val="0"/>
        </a:spcBef>
        <a:spcAft>
          <a:spcPct val="0"/>
        </a:spcAft>
        <a:defRPr sz="14400">
          <a:solidFill>
            <a:schemeClr val="tx2"/>
          </a:solidFill>
          <a:latin typeface="Arial" charset="0"/>
          <a:ea typeface="ＭＳ Ｐゴシック" pitchFamily="-32" charset="-128"/>
        </a:defRPr>
      </a:lvl8pPr>
      <a:lvl9pPr marL="8198706" algn="l" rtl="0" eaLnBrk="1" fontAlgn="base" hangingPunct="1">
        <a:spcBef>
          <a:spcPct val="0"/>
        </a:spcBef>
        <a:spcAft>
          <a:spcPct val="0"/>
        </a:spcAft>
        <a:defRPr sz="14400">
          <a:solidFill>
            <a:schemeClr val="tx2"/>
          </a:solidFill>
          <a:latin typeface="Arial" charset="0"/>
          <a:ea typeface="ＭＳ Ｐゴシック" pitchFamily="-32" charset="-128"/>
        </a:defRPr>
      </a:lvl9pPr>
    </p:titleStyle>
    <p:bodyStyle>
      <a:lvl1pPr marL="818449" indent="-818449" algn="l" rtl="0" eaLnBrk="1" fontAlgn="base" hangingPunct="1">
        <a:spcBef>
          <a:spcPct val="20000"/>
        </a:spcBef>
        <a:spcAft>
          <a:spcPct val="0"/>
        </a:spcAft>
        <a:buClr>
          <a:srgbClr val="F3901D"/>
        </a:buClr>
        <a:buFont typeface="Arial" pitchFamily="34" charset="0"/>
        <a:buChar char="•"/>
        <a:defRPr sz="12600">
          <a:solidFill>
            <a:srgbClr val="666666"/>
          </a:solidFill>
          <a:latin typeface="+mn-lt"/>
          <a:ea typeface="+mn-ea"/>
          <a:cs typeface="ＭＳ Ｐゴシック" charset="0"/>
        </a:defRPr>
      </a:lvl1pPr>
      <a:lvl2pPr marL="2868125" indent="-818449" algn="l" rtl="0" eaLnBrk="1" fontAlgn="base" hangingPunct="1">
        <a:spcBef>
          <a:spcPct val="20000"/>
        </a:spcBef>
        <a:spcAft>
          <a:spcPct val="0"/>
        </a:spcAft>
        <a:buFont typeface="Arial" pitchFamily="34" charset="0"/>
        <a:buChar char="•"/>
        <a:defRPr sz="10700">
          <a:solidFill>
            <a:srgbClr val="666666"/>
          </a:solidFill>
          <a:latin typeface="+mn-lt"/>
          <a:ea typeface="+mn-ea"/>
        </a:defRPr>
      </a:lvl2pPr>
      <a:lvl3pPr marL="5124191" indent="-1024838" algn="l" rtl="0" eaLnBrk="1" fontAlgn="base" hangingPunct="1">
        <a:spcBef>
          <a:spcPct val="20000"/>
        </a:spcBef>
        <a:spcAft>
          <a:spcPct val="0"/>
        </a:spcAft>
        <a:buClr>
          <a:srgbClr val="F3901D"/>
        </a:buClr>
        <a:buFont typeface="Arial" pitchFamily="34" charset="0"/>
        <a:buChar char="–"/>
        <a:defRPr>
          <a:solidFill>
            <a:srgbClr val="F3901D"/>
          </a:solidFill>
          <a:latin typeface="+mn-lt"/>
          <a:ea typeface="+mn-ea"/>
        </a:defRPr>
      </a:lvl3pPr>
      <a:lvl4pPr marL="7173868" indent="-1024838" algn="l" rtl="0" eaLnBrk="1" fontAlgn="base" hangingPunct="1">
        <a:spcBef>
          <a:spcPct val="20000"/>
        </a:spcBef>
        <a:spcAft>
          <a:spcPct val="0"/>
        </a:spcAft>
        <a:buChar char="–"/>
        <a:defRPr sz="6300" b="1">
          <a:solidFill>
            <a:srgbClr val="666666"/>
          </a:solidFill>
          <a:latin typeface="+mn-lt"/>
          <a:ea typeface="+mn-ea"/>
        </a:defRPr>
      </a:lvl4pPr>
      <a:lvl5pPr marL="8198706" algn="l" rtl="0" eaLnBrk="1" fontAlgn="base" hangingPunct="1">
        <a:spcBef>
          <a:spcPct val="20000"/>
        </a:spcBef>
        <a:spcAft>
          <a:spcPct val="0"/>
        </a:spcAft>
        <a:defRPr sz="6300">
          <a:solidFill>
            <a:srgbClr val="666666"/>
          </a:solidFill>
          <a:latin typeface="+mn-lt"/>
          <a:ea typeface="+mn-ea"/>
        </a:defRPr>
      </a:lvl5pPr>
      <a:lvl6pPr marL="11273220" indent="-1024838" algn="l" rtl="0" eaLnBrk="1" fontAlgn="base" hangingPunct="1">
        <a:spcBef>
          <a:spcPct val="20000"/>
        </a:spcBef>
        <a:spcAft>
          <a:spcPct val="0"/>
        </a:spcAft>
        <a:buChar char="»"/>
        <a:defRPr sz="9800">
          <a:solidFill>
            <a:srgbClr val="333333"/>
          </a:solidFill>
          <a:latin typeface="+mn-lt"/>
          <a:ea typeface="+mn-ea"/>
        </a:defRPr>
      </a:lvl6pPr>
      <a:lvl7pPr marL="13322896" indent="-1024838" algn="l" rtl="0" eaLnBrk="1" fontAlgn="base" hangingPunct="1">
        <a:spcBef>
          <a:spcPct val="20000"/>
        </a:spcBef>
        <a:spcAft>
          <a:spcPct val="0"/>
        </a:spcAft>
        <a:buChar char="»"/>
        <a:defRPr sz="9800">
          <a:solidFill>
            <a:srgbClr val="333333"/>
          </a:solidFill>
          <a:latin typeface="+mn-lt"/>
          <a:ea typeface="+mn-ea"/>
        </a:defRPr>
      </a:lvl7pPr>
      <a:lvl8pPr marL="15372573" indent="-1024838" algn="l" rtl="0" eaLnBrk="1" fontAlgn="base" hangingPunct="1">
        <a:spcBef>
          <a:spcPct val="20000"/>
        </a:spcBef>
        <a:spcAft>
          <a:spcPct val="0"/>
        </a:spcAft>
        <a:buChar char="»"/>
        <a:defRPr sz="9800">
          <a:solidFill>
            <a:srgbClr val="333333"/>
          </a:solidFill>
          <a:latin typeface="+mn-lt"/>
          <a:ea typeface="+mn-ea"/>
        </a:defRPr>
      </a:lvl8pPr>
      <a:lvl9pPr marL="17422249" indent="-1024838" algn="l" rtl="0" eaLnBrk="1" fontAlgn="base" hangingPunct="1">
        <a:spcBef>
          <a:spcPct val="20000"/>
        </a:spcBef>
        <a:spcAft>
          <a:spcPct val="0"/>
        </a:spcAft>
        <a:buChar char="»"/>
        <a:defRPr sz="9800">
          <a:solidFill>
            <a:srgbClr val="333333"/>
          </a:solidFill>
          <a:latin typeface="+mn-lt"/>
          <a:ea typeface="+mn-ea"/>
        </a:defRPr>
      </a:lvl9pPr>
    </p:bodyStyle>
    <p:otherStyle>
      <a:defPPr>
        <a:defRPr lang="en-US"/>
      </a:defPPr>
      <a:lvl1pPr marL="0" algn="l" defTabSz="4099352" rtl="0" eaLnBrk="1" latinLnBrk="0" hangingPunct="1">
        <a:defRPr sz="8100" kern="1200">
          <a:solidFill>
            <a:schemeClr val="tx1"/>
          </a:solidFill>
          <a:latin typeface="+mn-lt"/>
          <a:ea typeface="+mn-ea"/>
          <a:cs typeface="+mn-cs"/>
        </a:defRPr>
      </a:lvl1pPr>
      <a:lvl2pPr marL="2049676" algn="l" defTabSz="4099352" rtl="0" eaLnBrk="1" latinLnBrk="0" hangingPunct="1">
        <a:defRPr sz="8100" kern="1200">
          <a:solidFill>
            <a:schemeClr val="tx1"/>
          </a:solidFill>
          <a:latin typeface="+mn-lt"/>
          <a:ea typeface="+mn-ea"/>
          <a:cs typeface="+mn-cs"/>
        </a:defRPr>
      </a:lvl2pPr>
      <a:lvl3pPr marL="4099352" algn="l" defTabSz="4099352" rtl="0" eaLnBrk="1" latinLnBrk="0" hangingPunct="1">
        <a:defRPr sz="8100" kern="1200">
          <a:solidFill>
            <a:schemeClr val="tx1"/>
          </a:solidFill>
          <a:latin typeface="+mn-lt"/>
          <a:ea typeface="+mn-ea"/>
          <a:cs typeface="+mn-cs"/>
        </a:defRPr>
      </a:lvl3pPr>
      <a:lvl4pPr marL="6149030" algn="l" defTabSz="4099352" rtl="0" eaLnBrk="1" latinLnBrk="0" hangingPunct="1">
        <a:defRPr sz="8100" kern="1200">
          <a:solidFill>
            <a:schemeClr val="tx1"/>
          </a:solidFill>
          <a:latin typeface="+mn-lt"/>
          <a:ea typeface="+mn-ea"/>
          <a:cs typeface="+mn-cs"/>
        </a:defRPr>
      </a:lvl4pPr>
      <a:lvl5pPr marL="8198706" algn="l" defTabSz="4099352" rtl="0" eaLnBrk="1" latinLnBrk="0" hangingPunct="1">
        <a:defRPr sz="8100" kern="1200">
          <a:solidFill>
            <a:schemeClr val="tx1"/>
          </a:solidFill>
          <a:latin typeface="+mn-lt"/>
          <a:ea typeface="+mn-ea"/>
          <a:cs typeface="+mn-cs"/>
        </a:defRPr>
      </a:lvl5pPr>
      <a:lvl6pPr marL="10248382" algn="l" defTabSz="4099352" rtl="0" eaLnBrk="1" latinLnBrk="0" hangingPunct="1">
        <a:defRPr sz="8100" kern="1200">
          <a:solidFill>
            <a:schemeClr val="tx1"/>
          </a:solidFill>
          <a:latin typeface="+mn-lt"/>
          <a:ea typeface="+mn-ea"/>
          <a:cs typeface="+mn-cs"/>
        </a:defRPr>
      </a:lvl6pPr>
      <a:lvl7pPr marL="12298058" algn="l" defTabSz="4099352" rtl="0" eaLnBrk="1" latinLnBrk="0" hangingPunct="1">
        <a:defRPr sz="8100" kern="1200">
          <a:solidFill>
            <a:schemeClr val="tx1"/>
          </a:solidFill>
          <a:latin typeface="+mn-lt"/>
          <a:ea typeface="+mn-ea"/>
          <a:cs typeface="+mn-cs"/>
        </a:defRPr>
      </a:lvl7pPr>
      <a:lvl8pPr marL="14347734" algn="l" defTabSz="4099352" rtl="0" eaLnBrk="1" latinLnBrk="0" hangingPunct="1">
        <a:defRPr sz="8100" kern="1200">
          <a:solidFill>
            <a:schemeClr val="tx1"/>
          </a:solidFill>
          <a:latin typeface="+mn-lt"/>
          <a:ea typeface="+mn-ea"/>
          <a:cs typeface="+mn-cs"/>
        </a:defRPr>
      </a:lvl8pPr>
      <a:lvl9pPr marL="16397411" algn="l" defTabSz="4099352" rtl="0" eaLnBrk="1" latinLnBrk="0" hangingPunct="1">
        <a:defRPr sz="8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alpha val="51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817" y="1685661"/>
            <a:ext cx="46084772" cy="7010400"/>
          </a:xfrm>
          <a:prstGeom prst="rect">
            <a:avLst/>
          </a:prstGeom>
        </p:spPr>
        <p:txBody>
          <a:bodyPr vert="horz" lIns="119567" tIns="59783" rIns="119567" bIns="59783"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560817" y="9815781"/>
            <a:ext cx="46084772" cy="27758629"/>
          </a:xfrm>
          <a:prstGeom prst="rect">
            <a:avLst/>
          </a:prstGeom>
        </p:spPr>
        <p:txBody>
          <a:bodyPr vert="horz" lIns="119567" tIns="59783" rIns="119567" bIns="59783" rtlCol="0">
            <a:normAutofit/>
          </a:bodyPr>
          <a:lstStyle/>
          <a:p>
            <a:pPr lvl="0"/>
            <a:r>
              <a:rPr lang="en-US" dirty="0" smtClean="0"/>
              <a:t>Click </a:t>
            </a:r>
            <a:r>
              <a:rPr lang="en-US" dirty="0" err="1" smtClean="0"/>
              <a:t>tofdsaf</a:t>
            </a:r>
            <a:r>
              <a:rPr lang="en-US" dirty="0" smtClean="0"/>
              <a:t>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2560818" y="38986224"/>
            <a:ext cx="11947172" cy="2239433"/>
          </a:xfrm>
          <a:prstGeom prst="rect">
            <a:avLst/>
          </a:prstGeom>
        </p:spPr>
        <p:txBody>
          <a:bodyPr vert="horz" lIns="119567" tIns="59783" rIns="119567" bIns="59783" rtlCol="0" anchor="ctr"/>
          <a:lstStyle>
            <a:lvl1pPr algn="l">
              <a:defRPr sz="1600">
                <a:solidFill>
                  <a:schemeClr val="tx1">
                    <a:tint val="75000"/>
                  </a:schemeClr>
                </a:solidFill>
              </a:defRPr>
            </a:lvl1pPr>
          </a:lstStyle>
          <a:p>
            <a:fld id="{9464392E-F9DE-47AF-B8F0-954C42F8873B}" type="datetimeFigureOut">
              <a:rPr lang="en-US" smtClean="0"/>
              <a:pPr/>
              <a:t>5/26/2011</a:t>
            </a:fld>
            <a:endParaRPr lang="en-US"/>
          </a:p>
        </p:txBody>
      </p:sp>
      <p:sp>
        <p:nvSpPr>
          <p:cNvPr id="5" name="Footer Placeholder 4"/>
          <p:cNvSpPr>
            <a:spLocks noGrp="1"/>
          </p:cNvSpPr>
          <p:nvPr>
            <p:ph type="ftr" sz="quarter" idx="3"/>
          </p:nvPr>
        </p:nvSpPr>
        <p:spPr>
          <a:xfrm>
            <a:off x="17496017" y="38986224"/>
            <a:ext cx="16214372" cy="2239433"/>
          </a:xfrm>
          <a:prstGeom prst="rect">
            <a:avLst/>
          </a:prstGeom>
        </p:spPr>
        <p:txBody>
          <a:bodyPr vert="horz" lIns="119567" tIns="59783" rIns="119567" bIns="59783"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8418" y="38986224"/>
            <a:ext cx="11947172" cy="2239433"/>
          </a:xfrm>
          <a:prstGeom prst="rect">
            <a:avLst/>
          </a:prstGeom>
        </p:spPr>
        <p:txBody>
          <a:bodyPr vert="horz" lIns="119567" tIns="59783" rIns="119567" bIns="59783" rtlCol="0" anchor="ctr"/>
          <a:lstStyle>
            <a:lvl1pPr algn="r">
              <a:defRPr sz="1600">
                <a:solidFill>
                  <a:schemeClr val="tx1">
                    <a:tint val="75000"/>
                  </a:schemeClr>
                </a:solidFill>
              </a:defRPr>
            </a:lvl1pPr>
          </a:lstStyle>
          <a:p>
            <a:fld id="{67653B79-3845-42C3-8F7E-F6D1E1E9A5B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ctr" defTabSz="1195669" rtl="0" eaLnBrk="1" latinLnBrk="0" hangingPunct="1">
        <a:spcBef>
          <a:spcPct val="0"/>
        </a:spcBef>
        <a:buNone/>
        <a:defRPr sz="5800" kern="1200">
          <a:solidFill>
            <a:schemeClr val="tx1"/>
          </a:solidFill>
          <a:latin typeface="+mj-lt"/>
          <a:ea typeface="+mj-ea"/>
          <a:cs typeface="+mj-cs"/>
        </a:defRPr>
      </a:lvl1pPr>
    </p:titleStyle>
    <p:bodyStyle>
      <a:lvl1pPr marL="448376" indent="-448376" algn="l" defTabSz="1195669" rtl="0" eaLnBrk="1" latinLnBrk="0" hangingPunct="1">
        <a:spcBef>
          <a:spcPct val="20000"/>
        </a:spcBef>
        <a:buFont typeface="Arial" pitchFamily="34" charset="0"/>
        <a:buChar char="•"/>
        <a:defRPr sz="4200" kern="1200">
          <a:solidFill>
            <a:schemeClr val="tx1"/>
          </a:solidFill>
          <a:latin typeface="+mn-lt"/>
          <a:ea typeface="+mn-ea"/>
          <a:cs typeface="+mn-cs"/>
        </a:defRPr>
      </a:lvl1pPr>
      <a:lvl2pPr marL="971481" indent="-373647" algn="l" defTabSz="1195669"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494587" indent="-298917" algn="l" defTabSz="1195669" rtl="0" eaLnBrk="1" latinLnBrk="0" hangingPunct="1">
        <a:spcBef>
          <a:spcPct val="20000"/>
        </a:spcBef>
        <a:buFont typeface="Arial" pitchFamily="34" charset="0"/>
        <a:buChar char="•"/>
        <a:defRPr sz="3100" kern="1200">
          <a:solidFill>
            <a:schemeClr val="tx1"/>
          </a:solidFill>
          <a:latin typeface="+mn-lt"/>
          <a:ea typeface="+mn-ea"/>
          <a:cs typeface="+mn-cs"/>
        </a:defRPr>
      </a:lvl3pPr>
      <a:lvl4pPr marL="2092422" indent="-298917" algn="l" defTabSz="1195669" rtl="0" eaLnBrk="1" latinLnBrk="0" hangingPunct="1">
        <a:spcBef>
          <a:spcPct val="20000"/>
        </a:spcBef>
        <a:buFont typeface="Arial" pitchFamily="34" charset="0"/>
        <a:buChar char="–"/>
        <a:defRPr sz="2600" kern="1200">
          <a:solidFill>
            <a:schemeClr val="tx1"/>
          </a:solidFill>
          <a:latin typeface="+mn-lt"/>
          <a:ea typeface="+mn-ea"/>
          <a:cs typeface="+mn-cs"/>
        </a:defRPr>
      </a:lvl4pPr>
      <a:lvl5pPr marL="2690256" indent="-298917" algn="l" defTabSz="1195669" rtl="0" eaLnBrk="1" latinLnBrk="0" hangingPunct="1">
        <a:spcBef>
          <a:spcPct val="20000"/>
        </a:spcBef>
        <a:buFont typeface="Arial" pitchFamily="34" charset="0"/>
        <a:buChar char="»"/>
        <a:defRPr sz="2600" kern="1200">
          <a:solidFill>
            <a:schemeClr val="tx1"/>
          </a:solidFill>
          <a:latin typeface="+mn-lt"/>
          <a:ea typeface="+mn-ea"/>
          <a:cs typeface="+mn-cs"/>
        </a:defRPr>
      </a:lvl5pPr>
      <a:lvl6pPr marL="3288091" indent="-298917" algn="l" defTabSz="1195669" rtl="0" eaLnBrk="1" latinLnBrk="0" hangingPunct="1">
        <a:spcBef>
          <a:spcPct val="20000"/>
        </a:spcBef>
        <a:buFont typeface="Arial" pitchFamily="34" charset="0"/>
        <a:buChar char="•"/>
        <a:defRPr sz="2600" kern="1200">
          <a:solidFill>
            <a:schemeClr val="tx1"/>
          </a:solidFill>
          <a:latin typeface="+mn-lt"/>
          <a:ea typeface="+mn-ea"/>
          <a:cs typeface="+mn-cs"/>
        </a:defRPr>
      </a:lvl6pPr>
      <a:lvl7pPr marL="3885926" indent="-298917" algn="l" defTabSz="1195669" rtl="0" eaLnBrk="1" latinLnBrk="0" hangingPunct="1">
        <a:spcBef>
          <a:spcPct val="20000"/>
        </a:spcBef>
        <a:buFont typeface="Arial" pitchFamily="34" charset="0"/>
        <a:buChar char="•"/>
        <a:defRPr sz="2600" kern="1200">
          <a:solidFill>
            <a:schemeClr val="tx1"/>
          </a:solidFill>
          <a:latin typeface="+mn-lt"/>
          <a:ea typeface="+mn-ea"/>
          <a:cs typeface="+mn-cs"/>
        </a:defRPr>
      </a:lvl7pPr>
      <a:lvl8pPr marL="4483760" indent="-298917" algn="l" defTabSz="1195669" rtl="0" eaLnBrk="1" latinLnBrk="0" hangingPunct="1">
        <a:spcBef>
          <a:spcPct val="20000"/>
        </a:spcBef>
        <a:buFont typeface="Arial" pitchFamily="34" charset="0"/>
        <a:buChar char="•"/>
        <a:defRPr sz="2600" kern="1200">
          <a:solidFill>
            <a:schemeClr val="tx1"/>
          </a:solidFill>
          <a:latin typeface="+mn-lt"/>
          <a:ea typeface="+mn-ea"/>
          <a:cs typeface="+mn-cs"/>
        </a:defRPr>
      </a:lvl8pPr>
      <a:lvl9pPr marL="5081595" indent="-298917" algn="l" defTabSz="1195669" rtl="0" eaLnBrk="1" latinLnBrk="0" hangingPunct="1">
        <a:spcBef>
          <a:spcPct val="20000"/>
        </a:spcBef>
        <a:buFont typeface="Arial" pitchFamily="34" charset="0"/>
        <a:buChar char="•"/>
        <a:defRPr sz="2600" kern="1200">
          <a:solidFill>
            <a:schemeClr val="tx1"/>
          </a:solidFill>
          <a:latin typeface="+mn-lt"/>
          <a:ea typeface="+mn-ea"/>
          <a:cs typeface="+mn-cs"/>
        </a:defRPr>
      </a:lvl9pPr>
    </p:bodyStyle>
    <p:otherStyle>
      <a:defPPr>
        <a:defRPr lang="en-US"/>
      </a:defPPr>
      <a:lvl1pPr marL="0" algn="l" defTabSz="1195669" rtl="0" eaLnBrk="1" latinLnBrk="0" hangingPunct="1">
        <a:defRPr sz="2400" kern="1200">
          <a:solidFill>
            <a:schemeClr val="tx1"/>
          </a:solidFill>
          <a:latin typeface="+mn-lt"/>
          <a:ea typeface="+mn-ea"/>
          <a:cs typeface="+mn-cs"/>
        </a:defRPr>
      </a:lvl1pPr>
      <a:lvl2pPr marL="597835" algn="l" defTabSz="1195669" rtl="0" eaLnBrk="1" latinLnBrk="0" hangingPunct="1">
        <a:defRPr sz="2400" kern="1200">
          <a:solidFill>
            <a:schemeClr val="tx1"/>
          </a:solidFill>
          <a:latin typeface="+mn-lt"/>
          <a:ea typeface="+mn-ea"/>
          <a:cs typeface="+mn-cs"/>
        </a:defRPr>
      </a:lvl2pPr>
      <a:lvl3pPr marL="1195669" algn="l" defTabSz="1195669" rtl="0" eaLnBrk="1" latinLnBrk="0" hangingPunct="1">
        <a:defRPr sz="2400" kern="1200">
          <a:solidFill>
            <a:schemeClr val="tx1"/>
          </a:solidFill>
          <a:latin typeface="+mn-lt"/>
          <a:ea typeface="+mn-ea"/>
          <a:cs typeface="+mn-cs"/>
        </a:defRPr>
      </a:lvl3pPr>
      <a:lvl4pPr marL="1793504" algn="l" defTabSz="1195669" rtl="0" eaLnBrk="1" latinLnBrk="0" hangingPunct="1">
        <a:defRPr sz="2400" kern="1200">
          <a:solidFill>
            <a:schemeClr val="tx1"/>
          </a:solidFill>
          <a:latin typeface="+mn-lt"/>
          <a:ea typeface="+mn-ea"/>
          <a:cs typeface="+mn-cs"/>
        </a:defRPr>
      </a:lvl4pPr>
      <a:lvl5pPr marL="2391339" algn="l" defTabSz="1195669" rtl="0" eaLnBrk="1" latinLnBrk="0" hangingPunct="1">
        <a:defRPr sz="2400" kern="1200">
          <a:solidFill>
            <a:schemeClr val="tx1"/>
          </a:solidFill>
          <a:latin typeface="+mn-lt"/>
          <a:ea typeface="+mn-ea"/>
          <a:cs typeface="+mn-cs"/>
        </a:defRPr>
      </a:lvl5pPr>
      <a:lvl6pPr marL="2989174" algn="l" defTabSz="1195669" rtl="0" eaLnBrk="1" latinLnBrk="0" hangingPunct="1">
        <a:defRPr sz="2400" kern="1200">
          <a:solidFill>
            <a:schemeClr val="tx1"/>
          </a:solidFill>
          <a:latin typeface="+mn-lt"/>
          <a:ea typeface="+mn-ea"/>
          <a:cs typeface="+mn-cs"/>
        </a:defRPr>
      </a:lvl6pPr>
      <a:lvl7pPr marL="3587008" algn="l" defTabSz="1195669" rtl="0" eaLnBrk="1" latinLnBrk="0" hangingPunct="1">
        <a:defRPr sz="2400" kern="1200">
          <a:solidFill>
            <a:schemeClr val="tx1"/>
          </a:solidFill>
          <a:latin typeface="+mn-lt"/>
          <a:ea typeface="+mn-ea"/>
          <a:cs typeface="+mn-cs"/>
        </a:defRPr>
      </a:lvl7pPr>
      <a:lvl8pPr marL="4184843" algn="l" defTabSz="1195669" rtl="0" eaLnBrk="1" latinLnBrk="0" hangingPunct="1">
        <a:defRPr sz="2400" kern="1200">
          <a:solidFill>
            <a:schemeClr val="tx1"/>
          </a:solidFill>
          <a:latin typeface="+mn-lt"/>
          <a:ea typeface="+mn-ea"/>
          <a:cs typeface="+mn-cs"/>
        </a:defRPr>
      </a:lvl8pPr>
      <a:lvl9pPr marL="4782678" algn="l" defTabSz="1195669"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3.xml"/><Relationship Id="rId13" Type="http://schemas.openxmlformats.org/officeDocument/2006/relationships/chart" Target="../charts/chart6.xml"/><Relationship Id="rId3" Type="http://schemas.openxmlformats.org/officeDocument/2006/relationships/chart" Target="../charts/chart1.xml"/><Relationship Id="rId7" Type="http://schemas.openxmlformats.org/officeDocument/2006/relationships/chart" Target="../charts/chart2.xml"/><Relationship Id="rId12" Type="http://schemas.openxmlformats.org/officeDocument/2006/relationships/image" Target="../media/image6.jpeg"/><Relationship Id="rId17" Type="http://schemas.openxmlformats.org/officeDocument/2006/relationships/chart" Target="../charts/chart9.xml"/><Relationship Id="rId2" Type="http://schemas.openxmlformats.org/officeDocument/2006/relationships/notesSlide" Target="../notesSlides/notesSlide1.xml"/><Relationship Id="rId16" Type="http://schemas.openxmlformats.org/officeDocument/2006/relationships/image" Target="../media/image7.jpe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5.jpeg"/><Relationship Id="rId5" Type="http://schemas.openxmlformats.org/officeDocument/2006/relationships/image" Target="../media/image3.jpeg"/><Relationship Id="rId15" Type="http://schemas.openxmlformats.org/officeDocument/2006/relationships/chart" Target="../charts/chart8.xml"/><Relationship Id="rId10" Type="http://schemas.openxmlformats.org/officeDocument/2006/relationships/chart" Target="../charts/chart5.xml"/><Relationship Id="rId4" Type="http://schemas.openxmlformats.org/officeDocument/2006/relationships/image" Target="../media/image2.png"/><Relationship Id="rId9" Type="http://schemas.openxmlformats.org/officeDocument/2006/relationships/chart" Target="../charts/chart4.xml"/><Relationship Id="rId14"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ounded Rectangle 17"/>
          <p:cNvSpPr>
            <a:spLocks noChangeArrowheads="1"/>
          </p:cNvSpPr>
          <p:nvPr/>
        </p:nvSpPr>
        <p:spPr bwMode="auto">
          <a:xfrm>
            <a:off x="14020800" y="18059400"/>
            <a:ext cx="10786533" cy="22860000"/>
          </a:xfrm>
          <a:prstGeom prst="roundRect">
            <a:avLst>
              <a:gd name="adj" fmla="val 1912"/>
            </a:avLst>
          </a:prstGeom>
          <a:solidFill>
            <a:schemeClr val="bg1"/>
          </a:solidFill>
          <a:ln w="25400">
            <a:noFill/>
            <a:round/>
            <a:headEnd/>
            <a:tailEnd/>
          </a:ln>
          <a:effectLst>
            <a:outerShdw blurRad="50800" dist="38100" dir="2700000" algn="tl" rotWithShape="0">
              <a:schemeClr val="tx1">
                <a:alpha val="40000"/>
              </a:schemeClr>
            </a:outerShdw>
          </a:effectLst>
        </p:spPr>
        <p:txBody>
          <a:bodyPr lIns="119567" tIns="59783" rIns="119567" bIns="59783"/>
          <a:lstStyle/>
          <a:p>
            <a:pPr algn="ctr">
              <a:defRPr/>
            </a:pPr>
            <a:endParaRPr lang="en-US" b="1" dirty="0"/>
          </a:p>
        </p:txBody>
      </p:sp>
      <p:sp>
        <p:nvSpPr>
          <p:cNvPr id="20" name="Rectangle 4"/>
          <p:cNvSpPr>
            <a:spLocks noChangeArrowheads="1"/>
          </p:cNvSpPr>
          <p:nvPr/>
        </p:nvSpPr>
        <p:spPr bwMode="auto">
          <a:xfrm>
            <a:off x="14020800" y="18059400"/>
            <a:ext cx="10786533" cy="1219200"/>
          </a:xfrm>
          <a:prstGeom prst="round2SameRect">
            <a:avLst/>
          </a:prstGeom>
          <a:solidFill>
            <a:schemeClr val="bg1">
              <a:lumMod val="65000"/>
            </a:schemeClr>
          </a:solidFill>
          <a:ln w="9525">
            <a:noFill/>
            <a:miter lim="800000"/>
            <a:headEnd/>
            <a:tailEnd/>
          </a:ln>
        </p:spPr>
        <p:txBody>
          <a:bodyPr lIns="269026" tIns="134513" rIns="269026" bIns="134513" anchor="ctr"/>
          <a:lstStyle/>
          <a:p>
            <a:pPr algn="ctr" defTabSz="6150640">
              <a:defRPr/>
            </a:pPr>
            <a:r>
              <a:rPr lang="en-US" sz="3900" b="1" dirty="0" smtClean="0">
                <a:solidFill>
                  <a:schemeClr val="bg1"/>
                </a:solidFill>
                <a:latin typeface="+mj-lt"/>
              </a:rPr>
              <a:t>LIST QUESTIONS – COMPARISONS BETWEEN MODES AND WAVES</a:t>
            </a:r>
            <a:endParaRPr lang="en-US" sz="3900" b="1" dirty="0">
              <a:solidFill>
                <a:schemeClr val="bg1"/>
              </a:solidFill>
              <a:latin typeface="+mj-lt"/>
            </a:endParaRPr>
          </a:p>
        </p:txBody>
      </p:sp>
      <p:graphicFrame>
        <p:nvGraphicFramePr>
          <p:cNvPr id="44" name="Chart 43"/>
          <p:cNvGraphicFramePr/>
          <p:nvPr/>
        </p:nvGraphicFramePr>
        <p:xfrm>
          <a:off x="14020800" y="19431000"/>
          <a:ext cx="10232231" cy="6810375"/>
        </p:xfrm>
        <a:graphic>
          <a:graphicData uri="http://schemas.openxmlformats.org/drawingml/2006/chart">
            <c:chart xmlns:c="http://schemas.openxmlformats.org/drawingml/2006/chart" xmlns:r="http://schemas.openxmlformats.org/officeDocument/2006/relationships" r:id="rId3"/>
          </a:graphicData>
        </a:graphic>
      </p:graphicFrame>
      <p:sp>
        <p:nvSpPr>
          <p:cNvPr id="25" name="Rounded Rectangle 24"/>
          <p:cNvSpPr>
            <a:spLocks noChangeArrowheads="1"/>
          </p:cNvSpPr>
          <p:nvPr/>
        </p:nvSpPr>
        <p:spPr bwMode="auto">
          <a:xfrm>
            <a:off x="26365200" y="5867400"/>
            <a:ext cx="10786533" cy="35052000"/>
          </a:xfrm>
          <a:prstGeom prst="roundRect">
            <a:avLst>
              <a:gd name="adj" fmla="val 1912"/>
            </a:avLst>
          </a:prstGeom>
          <a:solidFill>
            <a:schemeClr val="bg1"/>
          </a:solidFill>
          <a:ln w="25400">
            <a:noFill/>
            <a:round/>
            <a:headEnd/>
            <a:tailEnd/>
          </a:ln>
          <a:effectLst>
            <a:outerShdw blurRad="50800" dist="38100" dir="2700000" algn="tl" rotWithShape="0">
              <a:schemeClr val="tx1">
                <a:alpha val="40000"/>
              </a:schemeClr>
            </a:outerShdw>
          </a:effectLst>
        </p:spPr>
        <p:txBody>
          <a:bodyPr lIns="119567" tIns="59783" rIns="119567" bIns="59783"/>
          <a:lstStyle/>
          <a:p>
            <a:pPr algn="ctr">
              <a:defRPr/>
            </a:pPr>
            <a:endParaRPr lang="en-US" b="1" dirty="0"/>
          </a:p>
        </p:txBody>
      </p:sp>
      <p:sp>
        <p:nvSpPr>
          <p:cNvPr id="8" name="Rounded Rectangle 7"/>
          <p:cNvSpPr>
            <a:spLocks noChangeArrowheads="1"/>
          </p:cNvSpPr>
          <p:nvPr/>
        </p:nvSpPr>
        <p:spPr bwMode="auto">
          <a:xfrm>
            <a:off x="1676400" y="28498800"/>
            <a:ext cx="10820400" cy="12420600"/>
          </a:xfrm>
          <a:prstGeom prst="roundRect">
            <a:avLst>
              <a:gd name="adj" fmla="val 1912"/>
            </a:avLst>
          </a:prstGeom>
          <a:solidFill>
            <a:schemeClr val="bg1"/>
          </a:solidFill>
          <a:ln w="25400">
            <a:noFill/>
            <a:round/>
            <a:headEnd/>
            <a:tailEnd/>
          </a:ln>
          <a:effectLst>
            <a:outerShdw blurRad="50800" dist="38100" dir="2700000" algn="tl" rotWithShape="0">
              <a:schemeClr val="tx1">
                <a:alpha val="40000"/>
              </a:schemeClr>
            </a:outerShdw>
          </a:effectLst>
        </p:spPr>
        <p:txBody>
          <a:bodyPr lIns="119567" tIns="59783" rIns="119567" bIns="59783"/>
          <a:lstStyle/>
          <a:p>
            <a:pPr algn="ctr" defTabSz="6150640">
              <a:defRPr/>
            </a:pPr>
            <a:endParaRPr lang="en-US" sz="3900" b="1" dirty="0" smtClean="0"/>
          </a:p>
        </p:txBody>
      </p:sp>
      <p:sp>
        <p:nvSpPr>
          <p:cNvPr id="2" name="Rounded Rectangle 1"/>
          <p:cNvSpPr>
            <a:spLocks noChangeArrowheads="1"/>
          </p:cNvSpPr>
          <p:nvPr/>
        </p:nvSpPr>
        <p:spPr bwMode="auto">
          <a:xfrm>
            <a:off x="1676400" y="18897600"/>
            <a:ext cx="10803468" cy="8686800"/>
          </a:xfrm>
          <a:prstGeom prst="roundRect">
            <a:avLst>
              <a:gd name="adj" fmla="val 1912"/>
            </a:avLst>
          </a:prstGeom>
          <a:solidFill>
            <a:schemeClr val="bg1"/>
          </a:solidFill>
          <a:ln w="25400">
            <a:noFill/>
            <a:round/>
            <a:headEnd/>
            <a:tailEnd/>
          </a:ln>
          <a:effectLst>
            <a:outerShdw blurRad="50800" dist="38100" dir="2700000" algn="tl" rotWithShape="0">
              <a:schemeClr val="tx1">
                <a:alpha val="40000"/>
              </a:schemeClr>
            </a:outerShdw>
          </a:effectLst>
        </p:spPr>
        <p:txBody>
          <a:bodyPr lIns="119567" tIns="59783" rIns="119567" bIns="59783"/>
          <a:lstStyle/>
          <a:p>
            <a:pPr algn="ctr" defTabSz="6150640">
              <a:defRPr/>
            </a:pPr>
            <a:endParaRPr lang="en-US" sz="3900" b="1" dirty="0" smtClean="0"/>
          </a:p>
        </p:txBody>
      </p:sp>
      <p:sp>
        <p:nvSpPr>
          <p:cNvPr id="4" name="Rounded Rectangle 3"/>
          <p:cNvSpPr>
            <a:spLocks noChangeArrowheads="1"/>
          </p:cNvSpPr>
          <p:nvPr/>
        </p:nvSpPr>
        <p:spPr bwMode="auto">
          <a:xfrm>
            <a:off x="1651001" y="5887720"/>
            <a:ext cx="10769599" cy="12095480"/>
          </a:xfrm>
          <a:prstGeom prst="roundRect">
            <a:avLst>
              <a:gd name="adj" fmla="val 1912"/>
            </a:avLst>
          </a:prstGeom>
          <a:solidFill>
            <a:schemeClr val="bg1"/>
          </a:solidFill>
          <a:ln w="25400">
            <a:noFill/>
            <a:round/>
            <a:headEnd/>
            <a:tailEnd/>
          </a:ln>
          <a:effectLst>
            <a:outerShdw blurRad="50800" dist="38100" dir="2700000" algn="tl" rotWithShape="0">
              <a:schemeClr val="tx1">
                <a:alpha val="40000"/>
              </a:schemeClr>
            </a:outerShdw>
          </a:effectLst>
        </p:spPr>
        <p:txBody>
          <a:bodyPr lIns="119567" tIns="59783" rIns="119567" bIns="59783"/>
          <a:lstStyle/>
          <a:p>
            <a:pPr algn="ctr">
              <a:defRPr/>
            </a:pPr>
            <a:endParaRPr lang="en-US" b="1" dirty="0"/>
          </a:p>
        </p:txBody>
      </p:sp>
      <p:sp>
        <p:nvSpPr>
          <p:cNvPr id="5" name="Rectangle 56"/>
          <p:cNvSpPr>
            <a:spLocks noChangeArrowheads="1"/>
          </p:cNvSpPr>
          <p:nvPr/>
        </p:nvSpPr>
        <p:spPr bwMode="auto">
          <a:xfrm>
            <a:off x="1676400" y="6953943"/>
            <a:ext cx="10617200" cy="10747287"/>
          </a:xfrm>
          <a:prstGeom prst="rect">
            <a:avLst/>
          </a:prstGeom>
          <a:noFill/>
          <a:ln w="9525">
            <a:noFill/>
            <a:miter lim="800000"/>
            <a:headEnd/>
            <a:tailEnd/>
          </a:ln>
        </p:spPr>
        <p:txBody>
          <a:bodyPr wrap="square" lIns="358701" tIns="478268" rIns="358701" bIns="0">
            <a:spAutoFit/>
          </a:bodyPr>
          <a:lstStyle/>
          <a:p>
            <a:r>
              <a:rPr lang="en-US" sz="2300" i="1" dirty="0" smtClean="0"/>
              <a:t>Making Connections</a:t>
            </a:r>
            <a:r>
              <a:rPr lang="en-US" sz="2300" dirty="0" smtClean="0"/>
              <a:t> is a study of ten disadvantaged US urban communities, funded by the Annie E. Casey Foundation. This poster examines one aspect of survey administration that has implications for longitudinal surveys using a mixed-mode design: differences in responses given in person with the aid of showcards compared to those given over the telephone without showcard use and the substantive impact of multi-mode administration.</a:t>
            </a:r>
          </a:p>
          <a:p>
            <a:r>
              <a:rPr lang="en-US" sz="2300" dirty="0" smtClean="0"/>
              <a:t> </a:t>
            </a:r>
          </a:p>
          <a:p>
            <a:r>
              <a:rPr lang="en-US" sz="2300" dirty="0" smtClean="0"/>
              <a:t>In the first wave of data collection for </a:t>
            </a:r>
            <a:r>
              <a:rPr lang="en-US" sz="2300" i="1" dirty="0" smtClean="0"/>
              <a:t>Making Connections</a:t>
            </a:r>
            <a:r>
              <a:rPr lang="en-US" sz="2300" dirty="0" smtClean="0"/>
              <a:t>, all interviews were completed in person. Due to cost constraints, subsequent interviews were completed by telephone when a telephone number was available and the respondent was willing to participate by telephone. When interviews were conducted by telephone, all response options for each question were read to the respondent. If the interview was completed in person, response options were read and respondents were shown a card that enumerated the response options. Questions selected for showcard facilitation were those with a long list of possible responses or those with a scaled response. Showcards are frequently used in surveys because they ease the burden of remembering response options and therefore improve data quality by reducing satisficing or primacy and recency effects (Holbrook, Green, and Krosnick, 2003).</a:t>
            </a:r>
          </a:p>
          <a:p>
            <a:r>
              <a:rPr lang="en-US" sz="2300" dirty="0" smtClean="0"/>
              <a:t> </a:t>
            </a:r>
          </a:p>
          <a:p>
            <a:r>
              <a:rPr lang="en-US" sz="2300" dirty="0" smtClean="0"/>
              <a:t>We compare the substantive data collected within and across the two modes of administration between the in-person only group and the in-person/telephone group to explore the potential unintended consequences of attempts to ease respondent burden through the use of showcards and other interview aids. We draw from prior comparisons of interview modes (Roberts, Jäckle, and Lynn 2007, etc.) to investigate differences associated with telephone and in-person interviewing for questions where showcards were used and where they were not. </a:t>
            </a:r>
            <a:endParaRPr lang="en-US" sz="2300" dirty="0" smtClean="0">
              <a:latin typeface="+mn-lt"/>
            </a:endParaRPr>
          </a:p>
        </p:txBody>
      </p:sp>
      <p:sp>
        <p:nvSpPr>
          <p:cNvPr id="7" name="Rectangle 56"/>
          <p:cNvSpPr>
            <a:spLocks noChangeArrowheads="1"/>
          </p:cNvSpPr>
          <p:nvPr/>
        </p:nvSpPr>
        <p:spPr bwMode="auto">
          <a:xfrm>
            <a:off x="1828800" y="19996288"/>
            <a:ext cx="10439399" cy="6761580"/>
          </a:xfrm>
          <a:prstGeom prst="rect">
            <a:avLst/>
          </a:prstGeom>
          <a:noFill/>
          <a:ln w="9525">
            <a:noFill/>
            <a:miter lim="800000"/>
            <a:headEnd/>
            <a:tailEnd/>
          </a:ln>
        </p:spPr>
        <p:txBody>
          <a:bodyPr wrap="square" lIns="358701" tIns="478268" rIns="358701" bIns="0">
            <a:spAutoFit/>
          </a:bodyPr>
          <a:lstStyle/>
          <a:p>
            <a:pPr marL="252413" indent="-252413">
              <a:buClr>
                <a:srgbClr val="F3901D"/>
              </a:buClr>
              <a:buFont typeface="Arial" pitchFamily="34" charset="0"/>
              <a:buChar char="•"/>
            </a:pPr>
            <a:r>
              <a:rPr lang="en-US" sz="2400" i="1" dirty="0" smtClean="0"/>
              <a:t>Making Connections  </a:t>
            </a:r>
            <a:r>
              <a:rPr lang="en-US" sz="2400" dirty="0" smtClean="0"/>
              <a:t>is a neighborhood-based longitudinal survey</a:t>
            </a:r>
          </a:p>
          <a:p>
            <a:pPr marL="757238" lvl="1" indent="-252413" defTabSz="850900">
              <a:buClr>
                <a:srgbClr val="F3901D"/>
              </a:buClr>
              <a:buFont typeface="Arial" pitchFamily="34" charset="0"/>
              <a:buChar char="•"/>
            </a:pPr>
            <a:r>
              <a:rPr lang="en-US" sz="2400" dirty="0" smtClean="0"/>
              <a:t>Interviews completed in person only in W1, by phone and in person in W2</a:t>
            </a:r>
          </a:p>
          <a:p>
            <a:pPr marL="757238" lvl="1" indent="-252413" defTabSz="850900">
              <a:buClr>
                <a:srgbClr val="F3901D"/>
              </a:buClr>
              <a:buFont typeface="Arial" pitchFamily="34" charset="0"/>
              <a:buChar char="•"/>
            </a:pPr>
            <a:r>
              <a:rPr lang="en-US" sz="2400" dirty="0" smtClean="0"/>
              <a:t>Mode in W2 was based on respondent preference i.e. not random</a:t>
            </a:r>
          </a:p>
          <a:p>
            <a:pPr marL="252413" indent="-252413">
              <a:buClr>
                <a:srgbClr val="F3901D"/>
              </a:buClr>
              <a:buFont typeface="Arial" pitchFamily="34" charset="0"/>
              <a:buChar char="•"/>
            </a:pPr>
            <a:r>
              <a:rPr lang="en-US" sz="2400" dirty="0" smtClean="0"/>
              <a:t>Questions concerning neighborhood engagement, children, income and assets, and perceptions of neighborhood</a:t>
            </a:r>
          </a:p>
          <a:p>
            <a:pPr marL="252413" indent="-252413">
              <a:buClr>
                <a:srgbClr val="F3901D"/>
              </a:buClr>
              <a:buFont typeface="Arial" pitchFamily="34" charset="0"/>
              <a:buChar char="•"/>
            </a:pPr>
            <a:r>
              <a:rPr lang="en-US" sz="2400" dirty="0" smtClean="0"/>
              <a:t>Approximately 45% of households stayed in the same housing unit in both waves and of those 90% had the same respondent in both waves</a:t>
            </a:r>
          </a:p>
          <a:p>
            <a:pPr marL="252413" indent="-252413">
              <a:buClr>
                <a:srgbClr val="F3901D"/>
              </a:buClr>
              <a:buFont typeface="Arial" pitchFamily="34" charset="0"/>
              <a:buChar char="•"/>
            </a:pPr>
            <a:r>
              <a:rPr lang="en-US" sz="2400" dirty="0" smtClean="0"/>
              <a:t>Of these households, about half completed a second interview over the phone </a:t>
            </a:r>
            <a:endParaRPr lang="en-US" sz="2400" i="1" dirty="0" smtClean="0"/>
          </a:p>
          <a:p>
            <a:pPr>
              <a:buClr>
                <a:srgbClr val="F3901D"/>
              </a:buClr>
            </a:pPr>
            <a:endParaRPr lang="en-US" sz="2400" dirty="0" smtClean="0"/>
          </a:p>
          <a:p>
            <a:pPr>
              <a:buClr>
                <a:srgbClr val="F3901D"/>
              </a:buClr>
            </a:pPr>
            <a:r>
              <a:rPr lang="en-US" sz="2400" b="1" dirty="0" smtClean="0"/>
              <a:t>Research Questions:</a:t>
            </a:r>
          </a:p>
          <a:p>
            <a:pPr marL="252413" indent="-252413">
              <a:buClr>
                <a:srgbClr val="F3901D"/>
              </a:buClr>
              <a:buFont typeface="Arial" pitchFamily="34" charset="0"/>
              <a:buChar char="•"/>
            </a:pPr>
            <a:r>
              <a:rPr lang="en-US" sz="2400" dirty="0" smtClean="0"/>
              <a:t>How does this affect responses to scales and questions with many response categories?</a:t>
            </a:r>
          </a:p>
          <a:p>
            <a:pPr marL="252413" indent="-252413">
              <a:buClr>
                <a:srgbClr val="F3901D"/>
              </a:buClr>
              <a:buFont typeface="Arial" pitchFamily="34" charset="0"/>
              <a:buChar char="•"/>
            </a:pPr>
            <a:r>
              <a:rPr lang="en-US" sz="2400" dirty="0" smtClean="0"/>
              <a:t>Does this make a difference in responses given between waves and for different modes?</a:t>
            </a:r>
          </a:p>
        </p:txBody>
      </p:sp>
      <p:sp>
        <p:nvSpPr>
          <p:cNvPr id="10" name="Rectangle 4"/>
          <p:cNvSpPr>
            <a:spLocks noChangeArrowheads="1"/>
          </p:cNvSpPr>
          <p:nvPr/>
        </p:nvSpPr>
        <p:spPr bwMode="auto">
          <a:xfrm>
            <a:off x="1676400" y="28498800"/>
            <a:ext cx="10820400" cy="1066800"/>
          </a:xfrm>
          <a:prstGeom prst="round2SameRect">
            <a:avLst/>
          </a:prstGeom>
          <a:solidFill>
            <a:schemeClr val="bg1">
              <a:lumMod val="65000"/>
            </a:schemeClr>
          </a:solidFill>
          <a:ln w="9525">
            <a:noFill/>
            <a:miter lim="800000"/>
            <a:headEnd/>
            <a:tailEnd/>
          </a:ln>
        </p:spPr>
        <p:txBody>
          <a:bodyPr lIns="269026" tIns="134513" rIns="269026" bIns="134513" anchor="ctr"/>
          <a:lstStyle/>
          <a:p>
            <a:pPr algn="ctr" defTabSz="6150640">
              <a:defRPr/>
            </a:pPr>
            <a:r>
              <a:rPr lang="en-US" sz="3900" b="1" dirty="0" smtClean="0">
                <a:solidFill>
                  <a:schemeClr val="bg1"/>
                </a:solidFill>
                <a:latin typeface="+mj-lt"/>
              </a:rPr>
              <a:t>METHODOLOGY</a:t>
            </a:r>
          </a:p>
        </p:txBody>
      </p:sp>
      <p:sp>
        <p:nvSpPr>
          <p:cNvPr id="11" name="Rectangle 4"/>
          <p:cNvSpPr>
            <a:spLocks noChangeArrowheads="1"/>
          </p:cNvSpPr>
          <p:nvPr/>
        </p:nvSpPr>
        <p:spPr bwMode="auto">
          <a:xfrm>
            <a:off x="1676401" y="18897600"/>
            <a:ext cx="10820400" cy="1143000"/>
          </a:xfrm>
          <a:prstGeom prst="round2SameRect">
            <a:avLst/>
          </a:prstGeom>
          <a:solidFill>
            <a:schemeClr val="bg1">
              <a:lumMod val="65000"/>
            </a:schemeClr>
          </a:solidFill>
          <a:ln w="9525">
            <a:noFill/>
            <a:miter lim="800000"/>
            <a:headEnd/>
            <a:tailEnd/>
          </a:ln>
        </p:spPr>
        <p:txBody>
          <a:bodyPr lIns="269026" tIns="134513" rIns="269026" bIns="134513" anchor="ctr"/>
          <a:lstStyle/>
          <a:p>
            <a:pPr algn="ctr" defTabSz="6150640">
              <a:defRPr/>
            </a:pPr>
            <a:r>
              <a:rPr lang="en-US" sz="3900" b="1" dirty="0" smtClean="0">
                <a:solidFill>
                  <a:schemeClr val="bg1"/>
                </a:solidFill>
                <a:latin typeface="+mj-lt"/>
              </a:rPr>
              <a:t>INTRODUCTION</a:t>
            </a:r>
          </a:p>
        </p:txBody>
      </p:sp>
      <p:sp>
        <p:nvSpPr>
          <p:cNvPr id="12" name="Rounded Rectangle 11"/>
          <p:cNvSpPr>
            <a:spLocks noChangeArrowheads="1"/>
          </p:cNvSpPr>
          <p:nvPr/>
        </p:nvSpPr>
        <p:spPr bwMode="auto">
          <a:xfrm>
            <a:off x="14041967" y="5887720"/>
            <a:ext cx="10786533" cy="11257280"/>
          </a:xfrm>
          <a:prstGeom prst="roundRect">
            <a:avLst>
              <a:gd name="adj" fmla="val 1912"/>
            </a:avLst>
          </a:prstGeom>
          <a:solidFill>
            <a:schemeClr val="bg1"/>
          </a:solidFill>
          <a:ln w="25400">
            <a:noFill/>
            <a:round/>
            <a:headEnd/>
            <a:tailEnd/>
          </a:ln>
          <a:effectLst>
            <a:outerShdw blurRad="50800" dist="38100" dir="2700000" algn="tl" rotWithShape="0">
              <a:schemeClr val="tx1">
                <a:alpha val="40000"/>
              </a:schemeClr>
            </a:outerShdw>
          </a:effectLst>
        </p:spPr>
        <p:txBody>
          <a:bodyPr lIns="119567" tIns="59783" rIns="119567" bIns="59783"/>
          <a:lstStyle/>
          <a:p>
            <a:pPr algn="ctr">
              <a:defRPr/>
            </a:pPr>
            <a:endParaRPr lang="en-US" b="1" dirty="0"/>
          </a:p>
        </p:txBody>
      </p:sp>
      <p:sp>
        <p:nvSpPr>
          <p:cNvPr id="14" name="Rectangle 4"/>
          <p:cNvSpPr>
            <a:spLocks noChangeArrowheads="1"/>
          </p:cNvSpPr>
          <p:nvPr/>
        </p:nvSpPr>
        <p:spPr bwMode="auto">
          <a:xfrm>
            <a:off x="14020801" y="5867400"/>
            <a:ext cx="10820400" cy="1219200"/>
          </a:xfrm>
          <a:prstGeom prst="round2SameRect">
            <a:avLst/>
          </a:prstGeom>
          <a:solidFill>
            <a:schemeClr val="bg1">
              <a:lumMod val="65000"/>
            </a:schemeClr>
          </a:solidFill>
          <a:ln w="9525">
            <a:noFill/>
            <a:miter lim="800000"/>
            <a:headEnd/>
            <a:tailEnd/>
          </a:ln>
        </p:spPr>
        <p:txBody>
          <a:bodyPr lIns="269026" tIns="134513" rIns="269026" bIns="134513" anchor="ctr"/>
          <a:lstStyle/>
          <a:p>
            <a:pPr algn="ctr" defTabSz="6150640">
              <a:defRPr/>
            </a:pPr>
            <a:r>
              <a:rPr lang="en-US" sz="3900" b="1" dirty="0" smtClean="0">
                <a:solidFill>
                  <a:schemeClr val="bg1"/>
                </a:solidFill>
                <a:latin typeface="+mj-lt"/>
              </a:rPr>
              <a:t>DEMOGRAPHICS</a:t>
            </a:r>
            <a:endParaRPr lang="en-US" sz="3900" b="1" dirty="0">
              <a:solidFill>
                <a:schemeClr val="bg1"/>
              </a:solidFill>
              <a:latin typeface="+mj-lt"/>
            </a:endParaRPr>
          </a:p>
        </p:txBody>
      </p:sp>
      <p:sp>
        <p:nvSpPr>
          <p:cNvPr id="15" name="Rounded Rectangle 14"/>
          <p:cNvSpPr>
            <a:spLocks noChangeArrowheads="1"/>
          </p:cNvSpPr>
          <p:nvPr/>
        </p:nvSpPr>
        <p:spPr bwMode="auto">
          <a:xfrm>
            <a:off x="38709600" y="5937077"/>
            <a:ext cx="10786533" cy="10972800"/>
          </a:xfrm>
          <a:prstGeom prst="roundRect">
            <a:avLst>
              <a:gd name="adj" fmla="val 1912"/>
            </a:avLst>
          </a:prstGeom>
          <a:solidFill>
            <a:schemeClr val="bg1"/>
          </a:solidFill>
          <a:ln w="25400">
            <a:noFill/>
            <a:round/>
            <a:headEnd/>
            <a:tailEnd/>
          </a:ln>
          <a:effectLst>
            <a:outerShdw blurRad="50800" dist="38100" dir="2700000" algn="tl" rotWithShape="0">
              <a:schemeClr val="tx1">
                <a:alpha val="40000"/>
              </a:schemeClr>
            </a:outerShdw>
          </a:effectLst>
        </p:spPr>
        <p:txBody>
          <a:bodyPr lIns="119567" tIns="59783" rIns="119567" bIns="59783"/>
          <a:lstStyle/>
          <a:p>
            <a:pPr algn="ctr" defTabSz="6150640">
              <a:defRPr/>
            </a:pPr>
            <a:endParaRPr lang="en-US" sz="3900" b="1" dirty="0" smtClean="0"/>
          </a:p>
        </p:txBody>
      </p:sp>
      <p:sp>
        <p:nvSpPr>
          <p:cNvPr id="17" name="Rectangle 4"/>
          <p:cNvSpPr>
            <a:spLocks noChangeArrowheads="1"/>
          </p:cNvSpPr>
          <p:nvPr/>
        </p:nvSpPr>
        <p:spPr bwMode="auto">
          <a:xfrm>
            <a:off x="38709600" y="5854353"/>
            <a:ext cx="10786533" cy="1232247"/>
          </a:xfrm>
          <a:prstGeom prst="round2SameRect">
            <a:avLst/>
          </a:prstGeom>
          <a:solidFill>
            <a:schemeClr val="bg1">
              <a:lumMod val="65000"/>
            </a:schemeClr>
          </a:solidFill>
          <a:ln w="9525">
            <a:noFill/>
            <a:miter lim="800000"/>
            <a:headEnd/>
            <a:tailEnd/>
          </a:ln>
        </p:spPr>
        <p:txBody>
          <a:bodyPr lIns="269026" tIns="134513" rIns="269026" bIns="134513" anchor="ctr"/>
          <a:lstStyle/>
          <a:p>
            <a:pPr algn="ctr" defTabSz="6150640">
              <a:defRPr/>
            </a:pPr>
            <a:r>
              <a:rPr lang="en-US" sz="3900" b="1" dirty="0" smtClean="0">
                <a:solidFill>
                  <a:schemeClr val="bg1"/>
                </a:solidFill>
                <a:latin typeface="+mj-lt"/>
              </a:rPr>
              <a:t>SHOWCARD EXAMPLES</a:t>
            </a:r>
          </a:p>
        </p:txBody>
      </p:sp>
      <p:sp>
        <p:nvSpPr>
          <p:cNvPr id="21" name="Rounded Rectangle 20"/>
          <p:cNvSpPr>
            <a:spLocks noChangeArrowheads="1"/>
          </p:cNvSpPr>
          <p:nvPr/>
        </p:nvSpPr>
        <p:spPr bwMode="auto">
          <a:xfrm>
            <a:off x="38709600" y="18059400"/>
            <a:ext cx="10786533" cy="13639800"/>
          </a:xfrm>
          <a:prstGeom prst="roundRect">
            <a:avLst>
              <a:gd name="adj" fmla="val 1912"/>
            </a:avLst>
          </a:prstGeom>
          <a:solidFill>
            <a:schemeClr val="bg1"/>
          </a:solidFill>
          <a:ln w="25400">
            <a:noFill/>
            <a:round/>
            <a:headEnd/>
            <a:tailEnd/>
          </a:ln>
          <a:effectLst>
            <a:outerShdw blurRad="50800" dist="38100" dir="2700000" algn="tl" rotWithShape="0">
              <a:schemeClr val="tx1">
                <a:alpha val="40000"/>
              </a:schemeClr>
            </a:outerShdw>
          </a:effectLst>
        </p:spPr>
        <p:txBody>
          <a:bodyPr lIns="119567" tIns="59783" rIns="119567" bIns="59783"/>
          <a:lstStyle/>
          <a:p>
            <a:pPr algn="ctr">
              <a:defRPr/>
            </a:pPr>
            <a:endParaRPr lang="en-US" b="1" dirty="0"/>
          </a:p>
        </p:txBody>
      </p:sp>
      <p:sp>
        <p:nvSpPr>
          <p:cNvPr id="23" name="Rectangle 4"/>
          <p:cNvSpPr>
            <a:spLocks noChangeArrowheads="1"/>
          </p:cNvSpPr>
          <p:nvPr/>
        </p:nvSpPr>
        <p:spPr bwMode="auto">
          <a:xfrm>
            <a:off x="38709600" y="17830800"/>
            <a:ext cx="10786533" cy="1295400"/>
          </a:xfrm>
          <a:prstGeom prst="round2SameRect">
            <a:avLst/>
          </a:prstGeom>
          <a:solidFill>
            <a:schemeClr val="bg1">
              <a:lumMod val="65000"/>
            </a:schemeClr>
          </a:solidFill>
          <a:ln w="9525">
            <a:noFill/>
            <a:miter lim="800000"/>
            <a:headEnd/>
            <a:tailEnd/>
          </a:ln>
        </p:spPr>
        <p:txBody>
          <a:bodyPr lIns="269026" tIns="134513" rIns="269026" bIns="134513" anchor="ctr"/>
          <a:lstStyle/>
          <a:p>
            <a:pPr algn="ctr" defTabSz="6150640">
              <a:defRPr/>
            </a:pPr>
            <a:r>
              <a:rPr lang="en-US" sz="3900" b="1" dirty="0" smtClean="0">
                <a:solidFill>
                  <a:schemeClr val="bg1"/>
                </a:solidFill>
                <a:latin typeface="+mj-lt"/>
              </a:rPr>
              <a:t>SCALE QUESTIONS – COMPARISONS BETWEEN WAVES</a:t>
            </a:r>
          </a:p>
        </p:txBody>
      </p:sp>
      <p:sp>
        <p:nvSpPr>
          <p:cNvPr id="27" name="Rectangle 4"/>
          <p:cNvSpPr>
            <a:spLocks noChangeArrowheads="1"/>
          </p:cNvSpPr>
          <p:nvPr/>
        </p:nvSpPr>
        <p:spPr bwMode="auto">
          <a:xfrm>
            <a:off x="26365201" y="5867400"/>
            <a:ext cx="10820400" cy="1219200"/>
          </a:xfrm>
          <a:prstGeom prst="round2SameRect">
            <a:avLst/>
          </a:prstGeom>
          <a:solidFill>
            <a:schemeClr val="bg1">
              <a:lumMod val="65000"/>
            </a:schemeClr>
          </a:solidFill>
          <a:ln w="9525">
            <a:noFill/>
            <a:miter lim="800000"/>
            <a:headEnd/>
            <a:tailEnd/>
          </a:ln>
        </p:spPr>
        <p:txBody>
          <a:bodyPr lIns="269026" tIns="134513" rIns="269026" bIns="134513" anchor="ctr"/>
          <a:lstStyle/>
          <a:p>
            <a:pPr algn="ctr" defTabSz="6150640">
              <a:defRPr/>
            </a:pPr>
            <a:r>
              <a:rPr lang="en-US" sz="3800" b="1" dirty="0" smtClean="0">
                <a:solidFill>
                  <a:schemeClr val="bg1"/>
                </a:solidFill>
                <a:latin typeface="+mj-lt"/>
              </a:rPr>
              <a:t>SCALE QUESTIONS - COMPARISONS BETWEEN MODES</a:t>
            </a:r>
            <a:endParaRPr lang="en-US" sz="3800" b="1" dirty="0">
              <a:solidFill>
                <a:schemeClr val="bg1"/>
              </a:solidFill>
              <a:latin typeface="+mj-lt"/>
            </a:endParaRPr>
          </a:p>
        </p:txBody>
      </p:sp>
      <p:sp>
        <p:nvSpPr>
          <p:cNvPr id="37" name="Rounded Rectangle 36"/>
          <p:cNvSpPr>
            <a:spLocks noChangeArrowheads="1"/>
          </p:cNvSpPr>
          <p:nvPr/>
        </p:nvSpPr>
        <p:spPr bwMode="auto">
          <a:xfrm>
            <a:off x="38709600" y="32918400"/>
            <a:ext cx="10786533" cy="8001000"/>
          </a:xfrm>
          <a:prstGeom prst="roundRect">
            <a:avLst>
              <a:gd name="adj" fmla="val 1912"/>
            </a:avLst>
          </a:prstGeom>
          <a:solidFill>
            <a:schemeClr val="bg1"/>
          </a:solidFill>
          <a:ln w="25400">
            <a:noFill/>
            <a:round/>
            <a:headEnd/>
            <a:tailEnd/>
          </a:ln>
          <a:effectLst>
            <a:outerShdw blurRad="50800" dist="38100" dir="2700000" algn="tl" rotWithShape="0">
              <a:schemeClr val="tx1">
                <a:alpha val="40000"/>
              </a:schemeClr>
            </a:outerShdw>
          </a:effectLst>
        </p:spPr>
        <p:txBody>
          <a:bodyPr lIns="119567" tIns="59783" rIns="119567" bIns="59783"/>
          <a:lstStyle/>
          <a:p>
            <a:pPr algn="ctr">
              <a:defRPr/>
            </a:pPr>
            <a:endParaRPr lang="en-US" b="1" dirty="0"/>
          </a:p>
        </p:txBody>
      </p:sp>
      <p:sp>
        <p:nvSpPr>
          <p:cNvPr id="39" name="Rectangle 4"/>
          <p:cNvSpPr>
            <a:spLocks noChangeArrowheads="1"/>
          </p:cNvSpPr>
          <p:nvPr/>
        </p:nvSpPr>
        <p:spPr bwMode="auto">
          <a:xfrm>
            <a:off x="38709600" y="32613600"/>
            <a:ext cx="10820400" cy="963930"/>
          </a:xfrm>
          <a:prstGeom prst="round2SameRect">
            <a:avLst/>
          </a:prstGeom>
          <a:solidFill>
            <a:schemeClr val="bg1">
              <a:lumMod val="65000"/>
            </a:schemeClr>
          </a:solidFill>
          <a:ln w="9525">
            <a:noFill/>
            <a:miter lim="800000"/>
            <a:headEnd/>
            <a:tailEnd/>
          </a:ln>
        </p:spPr>
        <p:txBody>
          <a:bodyPr lIns="269026" tIns="134513" rIns="269026" bIns="134513" anchor="ctr"/>
          <a:lstStyle/>
          <a:p>
            <a:pPr algn="ctr" defTabSz="6150640">
              <a:defRPr/>
            </a:pPr>
            <a:r>
              <a:rPr lang="en-US" sz="3900" b="1" dirty="0" smtClean="0">
                <a:solidFill>
                  <a:schemeClr val="bg1"/>
                </a:solidFill>
                <a:latin typeface="+mj-lt"/>
              </a:rPr>
              <a:t>DISCUSSION</a:t>
            </a:r>
          </a:p>
        </p:txBody>
      </p:sp>
      <p:sp>
        <p:nvSpPr>
          <p:cNvPr id="65" name="Rectangle 5"/>
          <p:cNvSpPr>
            <a:spLocks noChangeArrowheads="1"/>
          </p:cNvSpPr>
          <p:nvPr/>
        </p:nvSpPr>
        <p:spPr bwMode="auto">
          <a:xfrm>
            <a:off x="11887200" y="467361"/>
            <a:ext cx="27355800" cy="3885257"/>
          </a:xfrm>
          <a:prstGeom prst="rect">
            <a:avLst/>
          </a:prstGeom>
          <a:noFill/>
          <a:ln w="9525">
            <a:noFill/>
            <a:miter lim="800000"/>
            <a:headEnd/>
            <a:tailEnd/>
          </a:ln>
        </p:spPr>
        <p:txBody>
          <a:bodyPr wrap="square" lIns="68173" tIns="34081" rIns="68173" bIns="34081">
            <a:spAutoFit/>
          </a:bodyPr>
          <a:lstStyle/>
          <a:p>
            <a:pPr algn="ctr" defTabSz="682944">
              <a:spcBef>
                <a:spcPct val="50000"/>
              </a:spcBef>
            </a:pPr>
            <a:r>
              <a:rPr lang="en-US" sz="7600" dirty="0" smtClean="0">
                <a:solidFill>
                  <a:schemeClr val="bg1"/>
                </a:solidFill>
                <a:latin typeface="Arial Black" pitchFamily="34" charset="0"/>
                <a:cs typeface="ＭＳ Ｐゴシック"/>
              </a:rPr>
              <a:t>Showcard use and mixed-mode administration in longitudinal surveys: Are the data comparable? </a:t>
            </a:r>
          </a:p>
          <a:p>
            <a:pPr algn="ctr" defTabSz="682944">
              <a:lnSpc>
                <a:spcPct val="150000"/>
              </a:lnSpc>
              <a:spcBef>
                <a:spcPct val="50000"/>
              </a:spcBef>
              <a:defRPr/>
            </a:pPr>
            <a:r>
              <a:rPr lang="en-US" sz="4800" b="1" dirty="0" smtClean="0">
                <a:solidFill>
                  <a:srgbClr val="FFFFFF"/>
                </a:solidFill>
                <a:cs typeface="ＭＳ Ｐゴシック"/>
              </a:rPr>
              <a:t>Beth Fisher, Ned English, Catherine Haggerty – NORC at the University of Chicago </a:t>
            </a:r>
          </a:p>
        </p:txBody>
      </p:sp>
      <p:pic>
        <p:nvPicPr>
          <p:cNvPr id="68" name="Picture 67" descr="making connections.JPG"/>
          <p:cNvPicPr>
            <a:picLocks noChangeAspect="1"/>
          </p:cNvPicPr>
          <p:nvPr/>
        </p:nvPicPr>
        <p:blipFill>
          <a:blip r:embed="rId4" cstate="print">
            <a:grayscl/>
          </a:blip>
          <a:stretch>
            <a:fillRect/>
          </a:stretch>
        </p:blipFill>
        <p:spPr>
          <a:xfrm>
            <a:off x="41529000" y="1524000"/>
            <a:ext cx="8171688" cy="1686560"/>
          </a:xfrm>
          <a:prstGeom prst="round2DiagRect">
            <a:avLst>
              <a:gd name="adj1" fmla="val 16667"/>
              <a:gd name="adj2" fmla="val 0"/>
            </a:avLst>
          </a:prstGeom>
          <a:ln w="88900" cap="sq">
            <a:noFill/>
            <a:miter lim="800000"/>
          </a:ln>
          <a:effectLst>
            <a:outerShdw blurRad="254000" algn="tl" rotWithShape="0">
              <a:srgbClr val="000000">
                <a:alpha val="43000"/>
              </a:srgbClr>
            </a:outerShdw>
          </a:effectLst>
        </p:spPr>
      </p:pic>
      <p:sp>
        <p:nvSpPr>
          <p:cNvPr id="66" name="Rectangle 56"/>
          <p:cNvSpPr>
            <a:spLocks noChangeArrowheads="1"/>
          </p:cNvSpPr>
          <p:nvPr/>
        </p:nvSpPr>
        <p:spPr bwMode="auto">
          <a:xfrm>
            <a:off x="1854200" y="29641800"/>
            <a:ext cx="10490200" cy="11193563"/>
          </a:xfrm>
          <a:prstGeom prst="rect">
            <a:avLst/>
          </a:prstGeom>
          <a:noFill/>
          <a:ln w="9525">
            <a:noFill/>
            <a:miter lim="800000"/>
            <a:headEnd/>
            <a:tailEnd/>
          </a:ln>
        </p:spPr>
        <p:txBody>
          <a:bodyPr wrap="square" lIns="358701" tIns="478268" rIns="358701" bIns="0">
            <a:spAutoFit/>
          </a:bodyPr>
          <a:lstStyle/>
          <a:p>
            <a:pPr defTabSz="5109916">
              <a:spcBef>
                <a:spcPct val="20000"/>
              </a:spcBef>
              <a:buClr>
                <a:srgbClr val="2A6266"/>
              </a:buClr>
            </a:pPr>
            <a:r>
              <a:rPr lang="en-US" sz="2400" dirty="0" smtClean="0"/>
              <a:t>Identify households</a:t>
            </a:r>
          </a:p>
          <a:p>
            <a:pPr marL="252413" lvl="1" indent="-252413" defTabSz="5109916">
              <a:buClr>
                <a:srgbClr val="F3901D"/>
              </a:buClr>
              <a:buSzPct val="80000"/>
              <a:buFont typeface="Arial" pitchFamily="34" charset="0"/>
              <a:buChar char="•"/>
            </a:pPr>
            <a:r>
              <a:rPr lang="en-US" sz="2400" dirty="0" smtClean="0"/>
              <a:t>Do not include any households that completed an interview through a proxy, or for which an interview was completed with a non-English speaker without a translated instrument in either wave.</a:t>
            </a:r>
          </a:p>
          <a:p>
            <a:pPr marL="252413" lvl="1" indent="-252413" defTabSz="5109916">
              <a:buClr>
                <a:srgbClr val="F3901D"/>
              </a:buClr>
              <a:buSzPct val="80000"/>
              <a:buFont typeface="Arial" pitchFamily="34" charset="0"/>
              <a:buChar char="•"/>
            </a:pPr>
            <a:r>
              <a:rPr lang="en-US" sz="2400" dirty="0" smtClean="0"/>
              <a:t>Use households that have not moved between waves and have the same respondent selected in both Waves 1 and 2 (n=2,197)</a:t>
            </a:r>
          </a:p>
          <a:p>
            <a:pPr marL="252413" lvl="1" indent="-252413" defTabSz="5109916">
              <a:buClr>
                <a:srgbClr val="F3901D"/>
              </a:buClr>
              <a:buSzPct val="80000"/>
              <a:buFont typeface="Arial" pitchFamily="34" charset="0"/>
              <a:buChar char="•"/>
            </a:pPr>
            <a:r>
              <a:rPr lang="en-US" sz="2400" dirty="0" smtClean="0"/>
              <a:t>Compare W1 and W2 responses based on the mode they completed the survey in during Wave 2 (in person or phone) </a:t>
            </a:r>
          </a:p>
          <a:p>
            <a:pPr marL="252413" lvl="1" indent="-252413" defTabSz="5109916">
              <a:buClr>
                <a:srgbClr val="F3901D"/>
              </a:buClr>
              <a:buSzPct val="80000"/>
            </a:pPr>
            <a:endParaRPr lang="en-US" sz="2400" dirty="0" smtClean="0"/>
          </a:p>
          <a:p>
            <a:pPr marL="252413" lvl="1" indent="-252413" defTabSz="5109916">
              <a:buClr>
                <a:srgbClr val="F3901D"/>
              </a:buClr>
              <a:buSzPct val="80000"/>
            </a:pPr>
            <a:r>
              <a:rPr lang="en-US" sz="2400" dirty="0" smtClean="0"/>
              <a:t>Analysis of List Questions</a:t>
            </a:r>
          </a:p>
          <a:p>
            <a:pPr marL="252413" lvl="1" indent="-252413" defTabSz="5109916">
              <a:buClr>
                <a:srgbClr val="F3901D"/>
              </a:buClr>
              <a:buSzPct val="80000"/>
              <a:buFont typeface="Arial" pitchFamily="34" charset="0"/>
              <a:buChar char="•"/>
            </a:pPr>
            <a:r>
              <a:rPr lang="en-US" sz="2400" dirty="0" smtClean="0"/>
              <a:t>Compare the proportion of  “yes” responses given for lists of questions  that use </a:t>
            </a:r>
            <a:r>
              <a:rPr lang="en-US" sz="2400" dirty="0" err="1" smtClean="0"/>
              <a:t>showcards</a:t>
            </a:r>
            <a:r>
              <a:rPr lang="en-US" sz="2400" dirty="0" smtClean="0"/>
              <a:t> between respondents interviewed in person and those interviewed by phone in W2</a:t>
            </a:r>
          </a:p>
          <a:p>
            <a:pPr marL="252413" lvl="1" indent="-252413" defTabSz="5109916">
              <a:buClr>
                <a:srgbClr val="F3901D"/>
              </a:buClr>
              <a:buSzPct val="80000"/>
              <a:buFont typeface="Arial" pitchFamily="34" charset="0"/>
              <a:buChar char="•"/>
            </a:pPr>
            <a:r>
              <a:rPr lang="en-US" sz="2400" dirty="0" smtClean="0"/>
              <a:t>Calculate differences to  identify trends in response patterns</a:t>
            </a:r>
          </a:p>
          <a:p>
            <a:pPr marL="252413" lvl="1" indent="-252413" defTabSz="5109916">
              <a:buClr>
                <a:srgbClr val="F3901D"/>
              </a:buClr>
              <a:buSzPct val="80000"/>
              <a:buFont typeface="Arial" pitchFamily="34" charset="0"/>
              <a:buChar char="•"/>
            </a:pPr>
            <a:r>
              <a:rPr lang="en-US" sz="2400" dirty="0" smtClean="0"/>
              <a:t>Use binomial tests for significance testing of proportions for “yes” responses for each category in list questions</a:t>
            </a:r>
          </a:p>
          <a:p>
            <a:pPr marL="252413" lvl="1" indent="-252413" defTabSz="5109916">
              <a:buClr>
                <a:srgbClr val="F3901D"/>
              </a:buClr>
              <a:buSzPct val="80000"/>
              <a:buFont typeface="Arial" pitchFamily="34" charset="0"/>
              <a:buChar char="•"/>
            </a:pPr>
            <a:r>
              <a:rPr lang="en-US" sz="2400" dirty="0" smtClean="0"/>
              <a:t>Using W2 mode categories, compare W1 responses in the same manner  to look for similar patterns in responses</a:t>
            </a:r>
          </a:p>
          <a:p>
            <a:pPr marL="252413" lvl="1" indent="-252413" defTabSz="5109916">
              <a:buClr>
                <a:srgbClr val="F3901D"/>
              </a:buClr>
              <a:buSzPct val="80000"/>
            </a:pPr>
            <a:endParaRPr lang="en-US" sz="2400" dirty="0" smtClean="0"/>
          </a:p>
          <a:p>
            <a:pPr marL="252413" lvl="1" indent="-252413" defTabSz="5109916">
              <a:buClr>
                <a:srgbClr val="F3901D"/>
              </a:buClr>
              <a:buSzPct val="80000"/>
            </a:pPr>
            <a:r>
              <a:rPr lang="en-US" sz="2400" dirty="0" smtClean="0"/>
              <a:t>Analysis of Scale Questions</a:t>
            </a:r>
          </a:p>
          <a:p>
            <a:pPr marL="252413" lvl="1" indent="-252413" defTabSz="5109916">
              <a:buClr>
                <a:srgbClr val="F3901D"/>
              </a:buClr>
              <a:buSzPct val="80000"/>
              <a:buFont typeface="Arial" pitchFamily="34" charset="0"/>
              <a:buChar char="•"/>
            </a:pPr>
            <a:r>
              <a:rPr lang="en-US" sz="2400" dirty="0" smtClean="0"/>
              <a:t>Compare the categories selected by respondents interviewed in person and those interviewed by phone in W2 for a variety of questions</a:t>
            </a:r>
          </a:p>
          <a:p>
            <a:pPr marL="252413" lvl="1" indent="-252413" defTabSz="5109916">
              <a:buClr>
                <a:srgbClr val="F3901D"/>
              </a:buClr>
              <a:buSzPct val="80000"/>
              <a:buFont typeface="Arial" pitchFamily="34" charset="0"/>
              <a:buChar char="•"/>
            </a:pPr>
            <a:r>
              <a:rPr lang="en-US" sz="2400" dirty="0" smtClean="0"/>
              <a:t>Based on observed patterns, collapse responses into two categories</a:t>
            </a:r>
          </a:p>
          <a:p>
            <a:pPr marL="252413" lvl="1" indent="-252413" defTabSz="5109916">
              <a:buClr>
                <a:srgbClr val="F3901D"/>
              </a:buClr>
              <a:buSzPct val="80000"/>
              <a:buFont typeface="Arial" pitchFamily="34" charset="0"/>
              <a:buChar char="•"/>
            </a:pPr>
            <a:r>
              <a:rPr lang="en-US" sz="2400" dirty="0" smtClean="0"/>
              <a:t>Use binomial tests for significance testing of proportions in the two collapsed categories</a:t>
            </a:r>
          </a:p>
          <a:p>
            <a:pPr marL="252413" lvl="1" indent="-252413" defTabSz="5109916">
              <a:buClr>
                <a:srgbClr val="F3901D"/>
              </a:buClr>
              <a:buSzPct val="80000"/>
              <a:buFont typeface="Arial" pitchFamily="34" charset="0"/>
              <a:buChar char="•"/>
            </a:pPr>
            <a:r>
              <a:rPr lang="en-US" sz="2400" dirty="0" smtClean="0"/>
              <a:t>Using W2 mode categories, compare W1 responses in the same manner  to look for similar patterns in responses</a:t>
            </a:r>
          </a:p>
          <a:p>
            <a:pPr marL="346075" lvl="2" indent="-252413" defTabSz="5109916">
              <a:buClr>
                <a:srgbClr val="F3901D"/>
              </a:buClr>
              <a:buSzPct val="80000"/>
              <a:buFont typeface="Arial" pitchFamily="34" charset="0"/>
              <a:buChar char="•"/>
            </a:pPr>
            <a:endParaRPr lang="en-US" sz="2400" dirty="0" smtClean="0">
              <a:latin typeface="+mn-lt"/>
            </a:endParaRPr>
          </a:p>
        </p:txBody>
      </p:sp>
      <p:pic>
        <p:nvPicPr>
          <p:cNvPr id="69" name="Picture 68" descr="likert.JPG"/>
          <p:cNvPicPr>
            <a:picLocks noChangeAspect="1"/>
          </p:cNvPicPr>
          <p:nvPr/>
        </p:nvPicPr>
        <p:blipFill>
          <a:blip r:embed="rId5" cstate="print"/>
          <a:stretch>
            <a:fillRect/>
          </a:stretch>
        </p:blipFill>
        <p:spPr>
          <a:xfrm>
            <a:off x="39928801" y="9899477"/>
            <a:ext cx="8077199" cy="1593910"/>
          </a:xfrm>
          <a:prstGeom prst="rect">
            <a:avLst/>
          </a:prstGeom>
          <a:ln>
            <a:noFill/>
          </a:ln>
        </p:spPr>
      </p:pic>
      <p:pic>
        <p:nvPicPr>
          <p:cNvPr id="70" name="Picture 69" descr="5 point scale.JPG"/>
          <p:cNvPicPr>
            <a:picLocks noChangeAspect="1"/>
          </p:cNvPicPr>
          <p:nvPr/>
        </p:nvPicPr>
        <p:blipFill>
          <a:blip r:embed="rId6" cstate="print"/>
          <a:stretch>
            <a:fillRect/>
          </a:stretch>
        </p:blipFill>
        <p:spPr>
          <a:xfrm>
            <a:off x="39624000" y="7086600"/>
            <a:ext cx="4144518" cy="2971800"/>
          </a:xfrm>
          <a:prstGeom prst="rect">
            <a:avLst/>
          </a:prstGeom>
        </p:spPr>
      </p:pic>
      <p:sp>
        <p:nvSpPr>
          <p:cNvPr id="74" name="Rectangle 4"/>
          <p:cNvSpPr>
            <a:spLocks noChangeArrowheads="1"/>
          </p:cNvSpPr>
          <p:nvPr/>
        </p:nvSpPr>
        <p:spPr bwMode="auto">
          <a:xfrm>
            <a:off x="1634067" y="5867400"/>
            <a:ext cx="10786533" cy="1219200"/>
          </a:xfrm>
          <a:prstGeom prst="round2SameRect">
            <a:avLst/>
          </a:prstGeom>
          <a:solidFill>
            <a:schemeClr val="bg1">
              <a:lumMod val="65000"/>
            </a:schemeClr>
          </a:solidFill>
          <a:ln w="9525">
            <a:noFill/>
            <a:miter lim="800000"/>
            <a:headEnd/>
            <a:tailEnd/>
          </a:ln>
        </p:spPr>
        <p:txBody>
          <a:bodyPr lIns="269026" tIns="134513" rIns="269026" bIns="134513" anchor="ctr"/>
          <a:lstStyle/>
          <a:p>
            <a:pPr algn="ctr" defTabSz="6150640">
              <a:defRPr/>
            </a:pPr>
            <a:r>
              <a:rPr lang="en-US" sz="3900" b="1" dirty="0" smtClean="0">
                <a:solidFill>
                  <a:schemeClr val="bg1"/>
                </a:solidFill>
                <a:latin typeface="+mj-lt"/>
              </a:rPr>
              <a:t>ABSTRACT</a:t>
            </a:r>
          </a:p>
        </p:txBody>
      </p:sp>
      <p:graphicFrame>
        <p:nvGraphicFramePr>
          <p:cNvPr id="47" name="Group 2133"/>
          <p:cNvGraphicFramePr>
            <a:graphicFrameLocks noGrp="1"/>
          </p:cNvGraphicFramePr>
          <p:nvPr/>
        </p:nvGraphicFramePr>
        <p:xfrm>
          <a:off x="14325600" y="7391400"/>
          <a:ext cx="10210800" cy="8976674"/>
        </p:xfrm>
        <a:graphic>
          <a:graphicData uri="http://schemas.openxmlformats.org/drawingml/2006/table">
            <a:tbl>
              <a:tblPr>
                <a:tableStyleId>{073A0DAA-6AF3-43AB-8588-CEC1D06C72B9}</a:tableStyleId>
              </a:tblPr>
              <a:tblGrid>
                <a:gridCol w="5414818"/>
                <a:gridCol w="2552700"/>
                <a:gridCol w="2243282"/>
              </a:tblGrid>
              <a:tr h="679394">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endParaRPr kumimoji="0" lang="en-US" sz="2200" b="1" i="1" u="none" strike="noStrike" cap="none" normalizeH="0" baseline="0" dirty="0" smtClean="0">
                        <a:ln>
                          <a:noFill/>
                        </a:ln>
                        <a:solidFill>
                          <a:schemeClr val="tx1"/>
                        </a:solidFill>
                        <a:effectLst/>
                        <a:latin typeface="Arial" charset="0"/>
                      </a:endParaRPr>
                    </a:p>
                  </a:txBody>
                  <a:tcPr marL="91403" marR="91403" marT="52558" marB="52558" anchor="ctr" horzOverflow="overflow">
                    <a:lnL w="12700" cap="flat" cmpd="sng" algn="ctr">
                      <a:solidFill>
                        <a:schemeClr val="tx1"/>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solidFill>
                      <a:schemeClr val="accent2"/>
                    </a:solidFill>
                  </a:tcPr>
                </a:tc>
                <a:tc>
                  <a:txBody>
                    <a:bodyPr/>
                    <a:lstStyle/>
                    <a:p>
                      <a:pPr algn="ctr"/>
                      <a:r>
                        <a:rPr lang="en-US" sz="2200" b="1" dirty="0" smtClean="0"/>
                        <a:t>W2 </a:t>
                      </a:r>
                      <a:r>
                        <a:rPr lang="en-US" sz="2200" b="1" baseline="0" dirty="0" smtClean="0"/>
                        <a:t>In Person</a:t>
                      </a:r>
                      <a:endParaRPr lang="en-US" sz="2200" b="1" dirty="0"/>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solidFill>
                      <a:schemeClr val="accent2"/>
                    </a:solidFil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dirty="0" smtClean="0">
                          <a:ln>
                            <a:noFill/>
                          </a:ln>
                          <a:solidFill>
                            <a:schemeClr val="tx1"/>
                          </a:solidFill>
                          <a:effectLst/>
                          <a:latin typeface="Arial" charset="0"/>
                        </a:rPr>
                        <a:t>W2  by Phone</a:t>
                      </a:r>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solidFill>
                      <a:schemeClr val="accent2"/>
                    </a:solidFill>
                  </a:tcPr>
                </a:tc>
              </a:tr>
              <a:tr h="551658">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Total Number of Households</a:t>
                      </a:r>
                    </a:p>
                  </a:txBody>
                  <a:tcPr marL="91403" marR="91403" marT="52558" marB="52558" anchor="ctr" horzOverflow="overflow">
                    <a:lnL w="12700" cap="flat" cmpd="sng" algn="ctr">
                      <a:solidFill>
                        <a:schemeClr val="tx1"/>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noFill/>
                  </a:tcPr>
                </a:tc>
                <a:tc>
                  <a:txBody>
                    <a:bodyPr/>
                    <a:lstStyle/>
                    <a:p>
                      <a:pPr algn="ctr"/>
                      <a:r>
                        <a:rPr lang="en-US" sz="2200" dirty="0" smtClean="0"/>
                        <a:t>54% (1172)</a:t>
                      </a:r>
                      <a:endParaRPr lang="en-US" sz="2200" dirty="0"/>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noFil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46% (1025)</a:t>
                      </a:r>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noFill/>
                  </a:tcPr>
                </a:tc>
              </a:tr>
              <a:tr h="551658">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Mean Size of Household</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lnL w="12700" cap="flat" cmpd="sng" algn="ctr">
                      <a:solidFill>
                        <a:schemeClr val="tx1"/>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noFill/>
                  </a:tcPr>
                </a:tc>
                <a:tc>
                  <a:txBody>
                    <a:bodyPr/>
                    <a:lstStyle/>
                    <a:p>
                      <a:pPr algn="ctr"/>
                      <a:r>
                        <a:rPr lang="en-US" sz="2200" dirty="0" smtClean="0"/>
                        <a:t>2.87</a:t>
                      </a:r>
                      <a:endParaRPr lang="en-US" sz="2200" dirty="0"/>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noFil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2.70</a:t>
                      </a:r>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noFill/>
                  </a:tcPr>
                </a:tc>
              </a:tr>
              <a:tr h="551658">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Percent of Households with Children</a:t>
                      </a:r>
                    </a:p>
                  </a:txBody>
                  <a:tcPr marL="91403" marR="91403" marT="52558" marB="52558" anchor="ctr" horzOverflow="overflow">
                    <a:lnL w="12700" cap="flat" cmpd="sng" algn="ctr">
                      <a:solidFill>
                        <a:schemeClr val="tx1"/>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noFill/>
                  </a:tcPr>
                </a:tc>
                <a:tc>
                  <a:txBody>
                    <a:bodyPr/>
                    <a:lstStyle/>
                    <a:p>
                      <a:pPr algn="ctr"/>
                      <a:r>
                        <a:rPr lang="en-US" sz="2200" dirty="0" smtClean="0"/>
                        <a:t>47</a:t>
                      </a:r>
                      <a:endParaRPr lang="en-US" sz="2200" dirty="0"/>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noFil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44</a:t>
                      </a:r>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noFill/>
                  </a:tcPr>
                </a:tc>
              </a:tr>
              <a:tr h="538585">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dk1"/>
                          </a:solidFill>
                          <a:effectLst/>
                          <a:latin typeface="+mn-lt"/>
                        </a:rPr>
                        <a:t>Mean Age of Respondent</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lnL w="12700" cap="flat" cmpd="sng" algn="ctr">
                      <a:solidFill>
                        <a:schemeClr val="tx1"/>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noFill/>
                  </a:tcPr>
                </a:tc>
                <a:tc>
                  <a:txBody>
                    <a:bodyPr/>
                    <a:lstStyle/>
                    <a:p>
                      <a:pPr algn="ctr"/>
                      <a:r>
                        <a:rPr lang="en-US" sz="2200" dirty="0" smtClean="0"/>
                        <a:t>49.06</a:t>
                      </a:r>
                      <a:endParaRPr lang="en-US" sz="2200" dirty="0"/>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noFil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defRPr/>
                      </a:pPr>
                      <a:r>
                        <a:rPr lang="en-US" sz="2200" dirty="0" smtClean="0"/>
                        <a:t>50.08</a:t>
                      </a:r>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noFill/>
                  </a:tcPr>
                </a:tc>
              </a:tr>
              <a:tr h="538585">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Percentage of Female Respondents</a:t>
                      </a:r>
                    </a:p>
                  </a:txBody>
                  <a:tcPr marL="91403" marR="91403" marT="52558" marB="52558" anchor="ctr" horzOverflow="overflow">
                    <a:lnL w="12700" cap="flat" cmpd="sng" algn="ctr">
                      <a:solidFill>
                        <a:schemeClr val="tx1"/>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noFill/>
                  </a:tcPr>
                </a:tc>
                <a:tc>
                  <a:txBody>
                    <a:bodyPr/>
                    <a:lstStyle/>
                    <a:p>
                      <a:pPr algn="ctr"/>
                      <a:r>
                        <a:rPr lang="en-US" sz="2200" dirty="0" smtClean="0"/>
                        <a:t>65</a:t>
                      </a:r>
                      <a:endParaRPr lang="en-US" sz="2200" dirty="0"/>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noFil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70</a:t>
                      </a:r>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noFill/>
                  </a:tcPr>
                </a:tc>
              </a:tr>
              <a:tr h="651130">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Percentage of Hispanic Respondents</a:t>
                      </a:r>
                    </a:p>
                  </a:txBody>
                  <a:tcPr marL="91403" marR="91403" marT="52558" marB="52558" anchor="ctr" horzOverflow="overflow">
                    <a:lnL w="12700" cap="flat" cmpd="sng" algn="ctr">
                      <a:solidFill>
                        <a:schemeClr val="tx1"/>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noFill/>
                  </a:tcPr>
                </a:tc>
                <a:tc>
                  <a:txBody>
                    <a:bodyPr/>
                    <a:lstStyle/>
                    <a:p>
                      <a:pPr algn="ctr"/>
                      <a:r>
                        <a:rPr lang="en-US" sz="2200" baseline="0" dirty="0" smtClean="0"/>
                        <a:t>35</a:t>
                      </a:r>
                      <a:r>
                        <a:rPr lang="en-US" sz="2200" baseline="30000" dirty="0" smtClean="0"/>
                        <a:t>a</a:t>
                      </a:r>
                      <a:endParaRPr lang="en-US" sz="2200" baseline="30000" dirty="0"/>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noFil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kern="1200" cap="none" normalizeH="0" baseline="0" dirty="0" smtClean="0">
                          <a:ln>
                            <a:noFill/>
                          </a:ln>
                          <a:solidFill>
                            <a:schemeClr val="tx1"/>
                          </a:solidFill>
                          <a:effectLst/>
                          <a:latin typeface="Arial" charset="0"/>
                          <a:ea typeface="+mn-ea"/>
                          <a:cs typeface="+mn-cs"/>
                        </a:rPr>
                        <a:t>24</a:t>
                      </a:r>
                      <a:r>
                        <a:rPr lang="en-US" sz="2200" kern="1200" baseline="30000" dirty="0" smtClean="0">
                          <a:solidFill>
                            <a:schemeClr val="dk1"/>
                          </a:solidFill>
                          <a:latin typeface="+mn-lt"/>
                          <a:ea typeface="+mn-ea"/>
                          <a:cs typeface="+mn-cs"/>
                        </a:rPr>
                        <a:t>a</a:t>
                      </a:r>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noFill/>
                  </a:tcPr>
                </a:tc>
              </a:tr>
              <a:tr h="951553">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Percentage of Respondents with a High School Degree or Higher</a:t>
                      </a:r>
                    </a:p>
                  </a:txBody>
                  <a:tcPr marL="91403" marR="91403" marT="52558" marB="52558" anchor="ctr" horzOverflow="overflow">
                    <a:lnL w="12700" cap="flat" cmpd="sng" algn="ctr">
                      <a:solidFill>
                        <a:schemeClr val="tx1"/>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noFill/>
                  </a:tcPr>
                </a:tc>
                <a:tc>
                  <a:txBody>
                    <a:bodyPr/>
                    <a:lstStyle/>
                    <a:p>
                      <a:pPr algn="ctr"/>
                      <a:r>
                        <a:rPr lang="en-US" sz="2200" dirty="0" smtClean="0"/>
                        <a:t>65</a:t>
                      </a:r>
                      <a:r>
                        <a:rPr lang="en-US" sz="2200" kern="1200" baseline="30000" dirty="0" smtClean="0">
                          <a:solidFill>
                            <a:schemeClr val="dk1"/>
                          </a:solidFill>
                          <a:latin typeface="+mn-lt"/>
                          <a:ea typeface="+mn-ea"/>
                          <a:cs typeface="+mn-cs"/>
                        </a:rPr>
                        <a:t>b</a:t>
                      </a:r>
                      <a:endParaRPr lang="en-US" sz="2200" kern="1200" baseline="30000" dirty="0">
                        <a:solidFill>
                          <a:schemeClr val="dk1"/>
                        </a:solidFill>
                        <a:latin typeface="+mn-lt"/>
                        <a:ea typeface="+mn-ea"/>
                        <a:cs typeface="+mn-cs"/>
                      </a:endParaRPr>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noFil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kern="1200" cap="none" normalizeH="0" baseline="0" dirty="0" smtClean="0">
                          <a:ln>
                            <a:noFill/>
                          </a:ln>
                          <a:solidFill>
                            <a:schemeClr val="tx1"/>
                          </a:solidFill>
                          <a:effectLst/>
                          <a:latin typeface="Arial" charset="0"/>
                          <a:ea typeface="+mn-ea"/>
                          <a:cs typeface="+mn-cs"/>
                        </a:rPr>
                        <a:t>79</a:t>
                      </a:r>
                      <a:r>
                        <a:rPr lang="en-US" sz="2200" kern="1200" baseline="30000" dirty="0" smtClean="0">
                          <a:solidFill>
                            <a:schemeClr val="dk1"/>
                          </a:solidFill>
                          <a:latin typeface="+mn-lt"/>
                          <a:ea typeface="+mn-ea"/>
                          <a:cs typeface="+mn-cs"/>
                        </a:rPr>
                        <a:t>b</a:t>
                      </a:r>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noFill/>
                  </a:tcPr>
                </a:tc>
              </a:tr>
              <a:tr h="538585">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Percentage of Respondents who are Employed</a:t>
                      </a:r>
                    </a:p>
                  </a:txBody>
                  <a:tcPr marL="91403" marR="91403" marT="52558" marB="52558" anchor="ctr" horzOverflow="overflow">
                    <a:lnL w="12700" cap="flat" cmpd="sng" algn="ctr">
                      <a:solidFill>
                        <a:schemeClr val="tx1"/>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noFill/>
                  </a:tcPr>
                </a:tc>
                <a:tc>
                  <a:txBody>
                    <a:bodyPr/>
                    <a:lstStyle/>
                    <a:p>
                      <a:pPr algn="ctr"/>
                      <a:r>
                        <a:rPr lang="en-US" sz="2200" dirty="0" smtClean="0"/>
                        <a:t>51</a:t>
                      </a:r>
                      <a:endParaRPr lang="en-US" sz="2200" dirty="0"/>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noFil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kern="1200" cap="none" normalizeH="0" baseline="0" dirty="0" smtClean="0">
                          <a:ln>
                            <a:noFill/>
                          </a:ln>
                          <a:solidFill>
                            <a:schemeClr val="tx1"/>
                          </a:solidFill>
                          <a:effectLst/>
                          <a:latin typeface="Arial" charset="0"/>
                          <a:ea typeface="+mn-ea"/>
                          <a:cs typeface="+mn-cs"/>
                        </a:rPr>
                        <a:t>54</a:t>
                      </a:r>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noFill/>
                  </a:tcPr>
                </a:tc>
              </a:tr>
              <a:tr h="1000230">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Percent of Households That Have Had their Phone Cut Off in the Last  Twelve Months</a:t>
                      </a:r>
                    </a:p>
                  </a:txBody>
                  <a:tcPr marL="91403" marR="91403" marT="52558" marB="52558" anchor="ctr" horzOverflow="overflow">
                    <a:lnL w="12700" cap="flat" cmpd="sng" algn="ctr">
                      <a:solidFill>
                        <a:schemeClr val="tx1"/>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noFill/>
                  </a:tcPr>
                </a:tc>
                <a:tc>
                  <a:txBody>
                    <a:bodyPr/>
                    <a:lstStyle/>
                    <a:p>
                      <a:pPr algn="ctr"/>
                      <a:r>
                        <a:rPr lang="en-US" sz="2200" dirty="0" smtClean="0"/>
                        <a:t>18</a:t>
                      </a:r>
                      <a:r>
                        <a:rPr lang="en-US" sz="2200" kern="1200" baseline="30000" dirty="0" smtClean="0">
                          <a:solidFill>
                            <a:schemeClr val="dk1"/>
                          </a:solidFill>
                          <a:latin typeface="+mn-lt"/>
                          <a:ea typeface="+mn-ea"/>
                          <a:cs typeface="+mn-cs"/>
                        </a:rPr>
                        <a:t>c</a:t>
                      </a:r>
                      <a:endParaRPr lang="en-US" sz="2200" kern="1200" baseline="30000" dirty="0">
                        <a:solidFill>
                          <a:schemeClr val="dk1"/>
                        </a:solidFill>
                        <a:latin typeface="+mn-lt"/>
                        <a:ea typeface="+mn-ea"/>
                        <a:cs typeface="+mn-cs"/>
                      </a:endParaRPr>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noFil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kern="1200" cap="none" normalizeH="0" baseline="0" dirty="0" smtClean="0">
                          <a:ln>
                            <a:noFill/>
                          </a:ln>
                          <a:solidFill>
                            <a:schemeClr val="tx1"/>
                          </a:solidFill>
                          <a:effectLst/>
                          <a:latin typeface="Arial" charset="0"/>
                          <a:ea typeface="+mn-ea"/>
                          <a:cs typeface="+mn-cs"/>
                        </a:rPr>
                        <a:t>8</a:t>
                      </a:r>
                      <a:r>
                        <a:rPr lang="en-US" sz="2200" kern="1200" baseline="30000" dirty="0" smtClean="0">
                          <a:solidFill>
                            <a:schemeClr val="dk1"/>
                          </a:solidFill>
                          <a:latin typeface="+mn-lt"/>
                          <a:ea typeface="+mn-ea"/>
                          <a:cs typeface="+mn-cs"/>
                        </a:rPr>
                        <a:t>c</a:t>
                      </a:r>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noFill/>
                  </a:tcPr>
                </a:tc>
              </a:tr>
              <a:tr h="1231052">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Percentage of Respondents  Rated as Having Fair or Poor Understanding of Questions by the Interviewer</a:t>
                      </a:r>
                    </a:p>
                  </a:txBody>
                  <a:tcPr marL="91403" marR="91403" marT="52558" marB="52558" anchor="ctr" horzOverflow="overflow">
                    <a:lnL w="12700" cap="flat" cmpd="sng" algn="ctr">
                      <a:solidFill>
                        <a:schemeClr val="tx1"/>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noFill/>
                  </a:tcPr>
                </a:tc>
                <a:tc>
                  <a:txBody>
                    <a:bodyPr/>
                    <a:lstStyle/>
                    <a:p>
                      <a:pPr algn="ctr"/>
                      <a:r>
                        <a:rPr lang="en-US" sz="2200" dirty="0" smtClean="0"/>
                        <a:t>14</a:t>
                      </a:r>
                      <a:r>
                        <a:rPr lang="en-US" sz="2200" kern="1200" baseline="30000" dirty="0" smtClean="0">
                          <a:solidFill>
                            <a:schemeClr val="dk1"/>
                          </a:solidFill>
                          <a:latin typeface="+mn-lt"/>
                          <a:ea typeface="+mn-ea"/>
                          <a:cs typeface="+mn-cs"/>
                        </a:rPr>
                        <a:t>d</a:t>
                      </a:r>
                      <a:endParaRPr lang="en-US" sz="2200" kern="1200" baseline="30000" dirty="0">
                        <a:solidFill>
                          <a:schemeClr val="dk1"/>
                        </a:solidFill>
                        <a:latin typeface="+mn-lt"/>
                        <a:ea typeface="+mn-ea"/>
                        <a:cs typeface="+mn-cs"/>
                      </a:endParaRPr>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noFil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kern="1200" cap="none" normalizeH="0" baseline="0" dirty="0" smtClean="0">
                          <a:ln>
                            <a:noFill/>
                          </a:ln>
                          <a:solidFill>
                            <a:schemeClr val="tx1"/>
                          </a:solidFill>
                          <a:effectLst/>
                          <a:latin typeface="Arial" charset="0"/>
                          <a:ea typeface="+mn-ea"/>
                          <a:cs typeface="+mn-cs"/>
                        </a:rPr>
                        <a:t>11</a:t>
                      </a:r>
                      <a:r>
                        <a:rPr lang="en-US" sz="2200" kern="1200" baseline="30000" dirty="0" smtClean="0">
                          <a:solidFill>
                            <a:schemeClr val="dk1"/>
                          </a:solidFill>
                          <a:latin typeface="+mn-lt"/>
                          <a:ea typeface="+mn-ea"/>
                          <a:cs typeface="+mn-cs"/>
                        </a:rPr>
                        <a:t>d</a:t>
                      </a:r>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noFill/>
                  </a:tcPr>
                </a:tc>
              </a:tr>
              <a:tr h="844769">
                <a:tc>
                  <a:txBody>
                    <a:bodyPr/>
                    <a:lstStyle/>
                    <a:p>
                      <a:pPr marL="0" marR="0" lvl="0" indent="0" algn="l" defTabSz="915988" rtl="0" eaLnBrk="1" fontAlgn="base" latinLnBrk="0" hangingPunct="1">
                        <a:lnSpc>
                          <a:spcPct val="100000"/>
                        </a:lnSpc>
                        <a:spcBef>
                          <a:spcPct val="20000"/>
                        </a:spcBef>
                        <a:spcAft>
                          <a:spcPct val="0"/>
                        </a:spcAft>
                        <a:buClrTx/>
                        <a:buSzTx/>
                        <a:buFontTx/>
                        <a:buNone/>
                        <a:tabLst/>
                        <a:defRPr/>
                      </a:pPr>
                      <a:r>
                        <a:rPr kumimoji="0" lang="en-US" sz="2200" b="0" i="0" u="none" strike="noStrike" cap="none" normalizeH="0" baseline="0" dirty="0" smtClean="0">
                          <a:ln>
                            <a:noFill/>
                          </a:ln>
                          <a:solidFill>
                            <a:schemeClr val="tx1"/>
                          </a:solidFill>
                          <a:effectLst/>
                          <a:latin typeface="Arial" charset="0"/>
                        </a:rPr>
                        <a:t>Percent of Respondents Rated as Being Friendly and Interested by the Interviewer</a:t>
                      </a:r>
                    </a:p>
                  </a:txBody>
                  <a:tcPr marL="91403" marR="91403" marT="52558" marB="52558" anchor="ctr" horzOverflow="overflow">
                    <a:lnL w="12700" cap="flat" cmpd="sng" algn="ctr">
                      <a:solidFill>
                        <a:schemeClr val="tx1"/>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200" dirty="0" smtClean="0"/>
                        <a:t>98</a:t>
                      </a:r>
                      <a:endParaRPr lang="en-US" sz="2200" dirty="0"/>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96</a:t>
                      </a:r>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45" name="Chart 44"/>
          <p:cNvGraphicFramePr>
            <a:graphicFrameLocks/>
          </p:cNvGraphicFramePr>
          <p:nvPr/>
        </p:nvGraphicFramePr>
        <p:xfrm>
          <a:off x="27584400" y="15083238"/>
          <a:ext cx="8839200" cy="57150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46" name="Chart 45"/>
          <p:cNvGraphicFramePr>
            <a:graphicFrameLocks/>
          </p:cNvGraphicFramePr>
          <p:nvPr/>
        </p:nvGraphicFramePr>
        <p:xfrm>
          <a:off x="27508200" y="21388626"/>
          <a:ext cx="9067800" cy="563880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49" name="Chart 48"/>
          <p:cNvGraphicFramePr/>
          <p:nvPr/>
        </p:nvGraphicFramePr>
        <p:xfrm>
          <a:off x="26593800" y="27508200"/>
          <a:ext cx="8915400" cy="6019800"/>
        </p:xfrm>
        <a:graphic>
          <a:graphicData uri="http://schemas.openxmlformats.org/drawingml/2006/chart">
            <c:chart xmlns:c="http://schemas.openxmlformats.org/drawingml/2006/chart" xmlns:r="http://schemas.openxmlformats.org/officeDocument/2006/relationships" r:id="rId9"/>
          </a:graphicData>
        </a:graphic>
      </p:graphicFrame>
      <p:sp>
        <p:nvSpPr>
          <p:cNvPr id="50" name="Round Diagonal Corner Rectangle 49"/>
          <p:cNvSpPr/>
          <p:nvPr/>
        </p:nvSpPr>
        <p:spPr bwMode="auto">
          <a:xfrm>
            <a:off x="34061400" y="29337000"/>
            <a:ext cx="2514600" cy="3048000"/>
          </a:xfrm>
          <a:prstGeom prst="round2DiagRect">
            <a:avLst/>
          </a:prstGeom>
          <a:ln>
            <a:headEnd type="none" w="med" len="med"/>
            <a:tailEnd type="none" w="med" len="med"/>
          </a:ln>
          <a:extLs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ＭＳ Ｐゴシック" pitchFamily="-32" charset="-128"/>
              </a:rPr>
              <a:t>Positive</a:t>
            </a:r>
            <a:r>
              <a:rPr kumimoji="0" lang="en-US" sz="1600" b="0" i="0" u="none" strike="noStrike" cap="none" normalizeH="0" dirty="0" smtClean="0">
                <a:ln>
                  <a:noFill/>
                </a:ln>
                <a:solidFill>
                  <a:schemeClr val="tx1"/>
                </a:solidFill>
                <a:effectLst/>
                <a:latin typeface="Arial" charset="0"/>
                <a:ea typeface="ＭＳ Ｐゴシック" pitchFamily="-32" charset="-128"/>
              </a:rPr>
              <a:t> difference associated with increased proportion of in-person respondents selecting category.</a:t>
            </a:r>
          </a:p>
          <a:p>
            <a:pPr marL="0" marR="0" indent="0" algn="l" defTabSz="914400" rtl="0" eaLnBrk="0" fontAlgn="base" latinLnBrk="0" hangingPunct="0">
              <a:lnSpc>
                <a:spcPct val="100000"/>
              </a:lnSpc>
              <a:spcBef>
                <a:spcPct val="0"/>
              </a:spcBef>
              <a:spcAft>
                <a:spcPct val="0"/>
              </a:spcAft>
              <a:buClrTx/>
              <a:buSzTx/>
              <a:buFontTx/>
              <a:buNone/>
              <a:tabLst/>
            </a:pPr>
            <a:endParaRPr lang="en-US" sz="1600" baseline="0" dirty="0" smtClean="0">
              <a:solidFill>
                <a:schemeClr val="tx1"/>
              </a:solidFill>
              <a:latin typeface="Arial" charset="0"/>
              <a:ea typeface="ＭＳ Ｐゴシック" pitchFamily="-32" charset="-128"/>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dirty="0" smtClean="0">
                <a:ln>
                  <a:noFill/>
                </a:ln>
                <a:solidFill>
                  <a:schemeClr val="tx1"/>
                </a:solidFill>
                <a:effectLst/>
                <a:latin typeface="Arial" charset="0"/>
                <a:ea typeface="ＭＳ Ｐゴシック" pitchFamily="-32" charset="-128"/>
              </a:rPr>
              <a:t>Negative difference associated with increased proportion of telephone respondents selecting category.</a:t>
            </a:r>
            <a:endParaRPr kumimoji="0" lang="en-US" sz="1600" b="0" i="0" u="none" strike="noStrike" cap="none" normalizeH="0" baseline="0" dirty="0" smtClean="0">
              <a:ln>
                <a:noFill/>
              </a:ln>
              <a:solidFill>
                <a:schemeClr val="tx1"/>
              </a:solidFill>
              <a:effectLst/>
              <a:latin typeface="Arial" charset="0"/>
              <a:ea typeface="ＭＳ Ｐゴシック" pitchFamily="-32" charset="-128"/>
            </a:endParaRPr>
          </a:p>
        </p:txBody>
      </p:sp>
      <p:graphicFrame>
        <p:nvGraphicFramePr>
          <p:cNvPr id="48" name="Chart 47"/>
          <p:cNvGraphicFramePr>
            <a:graphicFrameLocks/>
          </p:cNvGraphicFramePr>
          <p:nvPr/>
        </p:nvGraphicFramePr>
        <p:xfrm>
          <a:off x="26670000" y="33567904"/>
          <a:ext cx="9923991" cy="6934200"/>
        </p:xfrm>
        <a:graphic>
          <a:graphicData uri="http://schemas.openxmlformats.org/drawingml/2006/chart">
            <c:chart xmlns:c="http://schemas.openxmlformats.org/drawingml/2006/chart" xmlns:r="http://schemas.openxmlformats.org/officeDocument/2006/relationships" r:id="rId10"/>
          </a:graphicData>
        </a:graphic>
      </p:graphicFrame>
      <p:pic>
        <p:nvPicPr>
          <p:cNvPr id="54" name="Picture 53" descr="finance 1.JPG"/>
          <p:cNvPicPr>
            <a:picLocks noChangeAspect="1"/>
          </p:cNvPicPr>
          <p:nvPr/>
        </p:nvPicPr>
        <p:blipFill>
          <a:blip r:embed="rId11" cstate="print"/>
          <a:stretch>
            <a:fillRect/>
          </a:stretch>
        </p:blipFill>
        <p:spPr>
          <a:xfrm>
            <a:off x="40056900" y="13861877"/>
            <a:ext cx="3465946" cy="2914044"/>
          </a:xfrm>
          <a:prstGeom prst="rect">
            <a:avLst/>
          </a:prstGeom>
        </p:spPr>
      </p:pic>
      <p:pic>
        <p:nvPicPr>
          <p:cNvPr id="55" name="Picture 54" descr="finance 2.JPG"/>
          <p:cNvPicPr>
            <a:picLocks noChangeAspect="1"/>
          </p:cNvPicPr>
          <p:nvPr/>
        </p:nvPicPr>
        <p:blipFill>
          <a:blip r:embed="rId12" cstate="print"/>
          <a:stretch>
            <a:fillRect/>
          </a:stretch>
        </p:blipFill>
        <p:spPr>
          <a:xfrm>
            <a:off x="43714500" y="13868400"/>
            <a:ext cx="4748700" cy="2902123"/>
          </a:xfrm>
          <a:prstGeom prst="rect">
            <a:avLst/>
          </a:prstGeom>
        </p:spPr>
      </p:pic>
      <p:graphicFrame>
        <p:nvGraphicFramePr>
          <p:cNvPr id="77" name="Group 2133"/>
          <p:cNvGraphicFramePr>
            <a:graphicFrameLocks noGrp="1"/>
          </p:cNvGraphicFramePr>
          <p:nvPr/>
        </p:nvGraphicFramePr>
        <p:xfrm>
          <a:off x="26746201" y="7795460"/>
          <a:ext cx="10058399" cy="6834940"/>
        </p:xfrm>
        <a:graphic>
          <a:graphicData uri="http://schemas.openxmlformats.org/drawingml/2006/table">
            <a:tbl>
              <a:tblPr>
                <a:tableStyleId>{073A0DAA-6AF3-43AB-8588-CEC1D06C72B9}</a:tableStyleId>
              </a:tblPr>
              <a:tblGrid>
                <a:gridCol w="2286000"/>
                <a:gridCol w="2057400"/>
                <a:gridCol w="1676400"/>
                <a:gridCol w="1600200"/>
                <a:gridCol w="2438399"/>
              </a:tblGrid>
              <a:tr h="914400">
                <a:tc rowSpan="2">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Scale Type</a:t>
                      </a:r>
                    </a:p>
                  </a:txBody>
                  <a:tcPr marL="91403" marR="91403" marT="52558" marB="52558" anchor="ctr" horzOverflow="overflow">
                    <a:lnL w="12700" cap="flat" cmpd="sng" algn="ctr">
                      <a:solidFill>
                        <a:schemeClr val="tx1"/>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solidFill>
                      <a:schemeClr val="accent2"/>
                    </a:solidFill>
                  </a:tcPr>
                </a:tc>
                <a:tc rowSpan="2">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Collapsed Into following categories, compared between modes</a:t>
                      </a:r>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solidFill>
                      <a:schemeClr val="accent2"/>
                    </a:solidFill>
                  </a:tcPr>
                </a:tc>
                <a:tc gridSpan="2">
                  <a:txBody>
                    <a:bodyPr/>
                    <a:lstStyle/>
                    <a:p>
                      <a:pPr algn="ctr"/>
                      <a:r>
                        <a:rPr lang="en-US" sz="1800" b="1" i="0" dirty="0" smtClean="0"/>
                        <a:t>No. </a:t>
                      </a:r>
                      <a:r>
                        <a:rPr lang="en-US" sz="1800" b="1" i="0" baseline="0" dirty="0" smtClean="0"/>
                        <a:t>of questions with differences between  new categories</a:t>
                      </a:r>
                      <a:endParaRPr lang="en-US" sz="1800" b="1" i="0" dirty="0"/>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solidFill>
                      <a:schemeClr val="accent2"/>
                    </a:solidFill>
                  </a:tcPr>
                </a:tc>
                <a:tc hMerge="1">
                  <a:txBody>
                    <a:bodyPr/>
                    <a:lstStyle/>
                    <a:p>
                      <a:pPr marL="0" marR="0" lvl="0" indent="0" algn="ctr" defTabSz="915988"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charset="0"/>
                      </a:endParaRPr>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solidFill>
                      <a:srgbClr val="DB7903"/>
                    </a:solidFill>
                  </a:tcPr>
                </a:tc>
                <a:tc rowSpan="2">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Trend</a:t>
                      </a:r>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solidFill>
                      <a:schemeClr val="accent2"/>
                    </a:solidFill>
                  </a:tcPr>
                </a:tc>
              </a:tr>
              <a:tr h="519724">
                <a:tc vMerge="1">
                  <a:txBody>
                    <a:bodyPr/>
                    <a:lstStyle/>
                    <a:p>
                      <a:pPr marL="0" marR="0" lvl="0" indent="0" algn="ctr" defTabSz="915988"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charset="0"/>
                      </a:endParaRPr>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solidFill>
                      <a:srgbClr val="DB7903"/>
                    </a:solidFill>
                  </a:tcPr>
                </a:tc>
                <a:tc vMerge="1">
                  <a:txBody>
                    <a:bodyPr/>
                    <a:lstStyle/>
                    <a:p>
                      <a:pPr marL="0" marR="0" lvl="0" indent="0" algn="ctr" defTabSz="915988"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charset="0"/>
                      </a:endParaRPr>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solidFill>
                      <a:srgbClr val="DB7903"/>
                    </a:solidFill>
                  </a:tcPr>
                </a:tc>
                <a:tc>
                  <a:txBody>
                    <a:bodyPr/>
                    <a:lstStyle/>
                    <a:p>
                      <a:pPr algn="ctr"/>
                      <a:r>
                        <a:rPr lang="en-US" sz="1800" b="1" i="0" dirty="0" smtClean="0"/>
                        <a:t>Non-Significant</a:t>
                      </a:r>
                      <a:endParaRPr lang="en-US" sz="1800" b="1" i="0" dirty="0"/>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solidFill>
                      <a:schemeClr val="accent2"/>
                    </a:solidFil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Significant</a:t>
                      </a:r>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solidFill>
                      <a:schemeClr val="accent2"/>
                    </a:solidFill>
                  </a:tcPr>
                </a:tc>
                <a:tc vMerge="1">
                  <a:txBody>
                    <a:bodyPr/>
                    <a:lstStyle/>
                    <a:p>
                      <a:pPr marL="0" marR="0" lvl="0" indent="0" algn="ctr" defTabSz="915988"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charset="0"/>
                      </a:endParaRPr>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solidFill>
                      <a:srgbClr val="DB7903"/>
                    </a:solidFill>
                  </a:tcPr>
                </a:tc>
              </a:tr>
              <a:tr h="794161">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1) Five options, all listed on </a:t>
                      </a:r>
                      <a:r>
                        <a:rPr kumimoji="0" lang="en-US" sz="1800" b="0" i="0" u="none" strike="noStrike" cap="none" normalizeH="0" baseline="0" dirty="0" err="1" smtClean="0">
                          <a:ln>
                            <a:noFill/>
                          </a:ln>
                          <a:solidFill>
                            <a:schemeClr val="tx1"/>
                          </a:solidFill>
                          <a:effectLst/>
                          <a:latin typeface="Arial" charset="0"/>
                        </a:rPr>
                        <a:t>showcard</a:t>
                      </a:r>
                      <a:endParaRPr kumimoji="0" lang="en-US" sz="1800" b="0" i="0" u="none" strike="noStrike" cap="none" normalizeH="0" baseline="0" dirty="0" smtClean="0">
                        <a:ln>
                          <a:noFill/>
                        </a:ln>
                        <a:solidFill>
                          <a:schemeClr val="tx1"/>
                        </a:solidFill>
                        <a:effectLst/>
                        <a:latin typeface="Arial" charset="0"/>
                      </a:endParaRPr>
                    </a:p>
                  </a:txBody>
                  <a:tcPr marL="91403" marR="91403" marT="52558" marB="52558" anchor="ctr" horzOverflow="overflow">
                    <a:lnL w="12700" cap="flat" cmpd="sng" algn="ctr">
                      <a:solidFill>
                        <a:schemeClr val="tx1"/>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noFill/>
                  </a:tcPr>
                </a:tc>
                <a:tc>
                  <a:txBody>
                    <a:bodyPr/>
                    <a:lstStyle/>
                    <a:p>
                      <a:pPr marL="0" marR="0" lvl="0" indent="0" algn="ctr" defTabSz="915988" rtl="0" eaLnBrk="1" fontAlgn="base" latinLnBrk="0" hangingPunct="1">
                        <a:lnSpc>
                          <a:spcPct val="100000"/>
                        </a:lnSpc>
                        <a:spcBef>
                          <a:spcPts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Selecting ‘short’ or ‘long’ option </a:t>
                      </a:r>
                    </a:p>
                    <a:p>
                      <a:pPr marL="0" marR="0" lvl="0" indent="0" algn="ctr" defTabSz="915988" rtl="0" eaLnBrk="1" fontAlgn="base" latinLnBrk="0" hangingPunct="1">
                        <a:lnSpc>
                          <a:spcPct val="100000"/>
                        </a:lnSpc>
                        <a:spcBef>
                          <a:spcPts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a:t>
                      </a:r>
                      <a:r>
                        <a:rPr kumimoji="0" lang="en-US" sz="1800" b="0" i="0" u="none" strike="noStrike" cap="none" normalizeH="0" baseline="0" dirty="0" err="1" smtClean="0">
                          <a:ln>
                            <a:noFill/>
                          </a:ln>
                          <a:solidFill>
                            <a:schemeClr val="tx1"/>
                          </a:solidFill>
                          <a:effectLst/>
                          <a:latin typeface="Arial" charset="0"/>
                        </a:rPr>
                        <a:t>eg</a:t>
                      </a:r>
                      <a:r>
                        <a:rPr kumimoji="0" lang="en-US" sz="1800" b="0" i="0" u="none" strike="noStrike" cap="none" normalizeH="0" baseline="0" dirty="0" smtClean="0">
                          <a:ln>
                            <a:noFill/>
                          </a:ln>
                          <a:solidFill>
                            <a:schemeClr val="tx1"/>
                          </a:solidFill>
                          <a:effectLst/>
                          <a:latin typeface="Arial" charset="0"/>
                        </a:rPr>
                        <a:t>. agree </a:t>
                      </a:r>
                      <a:r>
                        <a:rPr kumimoji="0" lang="en-US" sz="1800" b="0" i="0" u="none" strike="noStrike" cap="none" normalizeH="0" baseline="0" dirty="0" err="1" smtClean="0">
                          <a:ln>
                            <a:noFill/>
                          </a:ln>
                          <a:solidFill>
                            <a:schemeClr val="tx1"/>
                          </a:solidFill>
                          <a:effectLst/>
                          <a:latin typeface="Arial" charset="0"/>
                        </a:rPr>
                        <a:t>vs</a:t>
                      </a:r>
                      <a:r>
                        <a:rPr kumimoji="0" lang="en-US" sz="1800" b="0" i="0" u="none" strike="noStrike" cap="none" normalizeH="0" baseline="0" dirty="0" smtClean="0">
                          <a:ln>
                            <a:noFill/>
                          </a:ln>
                          <a:solidFill>
                            <a:schemeClr val="tx1"/>
                          </a:solidFill>
                          <a:effectLst/>
                          <a:latin typeface="Arial" charset="0"/>
                        </a:rPr>
                        <a:t> strongly agree)</a:t>
                      </a:r>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noFill/>
                  </a:tcPr>
                </a:tc>
                <a:tc>
                  <a:txBody>
                    <a:bodyPr/>
                    <a:lstStyle/>
                    <a:p>
                      <a:pPr algn="ctr"/>
                      <a:r>
                        <a:rPr lang="en-US" sz="1800" dirty="0" smtClean="0"/>
                        <a:t>3</a:t>
                      </a:r>
                      <a:endParaRPr lang="en-US" sz="1800" dirty="0"/>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noFil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10</a:t>
                      </a:r>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noFil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Higher proportion of in-person Rs selected ‘long’ responses for all questions</a:t>
                      </a:r>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noFill/>
                  </a:tcPr>
                </a:tc>
              </a:tr>
              <a:tr h="1455554">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2) Seven options  from 1 to 7. Agree/disagree, satisfied/dissatisfied, or likely/unlikely with three categories labeled</a:t>
                      </a:r>
                    </a:p>
                  </a:txBody>
                  <a:tcPr marL="91403" marR="91403" marT="52558" marB="52558" anchor="ctr" horzOverflow="overflow">
                    <a:lnL w="12700" cap="flat" cmpd="sng" algn="ctr">
                      <a:solidFill>
                        <a:schemeClr val="tx1"/>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noFil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Selecting labeled category or an unlabeled category</a:t>
                      </a:r>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noFill/>
                  </a:tcPr>
                </a:tc>
                <a:tc>
                  <a:txBody>
                    <a:bodyPr/>
                    <a:lstStyle/>
                    <a:p>
                      <a:pPr algn="ctr"/>
                      <a:r>
                        <a:rPr lang="en-US" sz="1800" dirty="0" smtClean="0"/>
                        <a:t>3</a:t>
                      </a:r>
                      <a:endParaRPr lang="en-US" sz="1800" dirty="0"/>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noFil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5</a:t>
                      </a:r>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noFil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Higher proportion of in-person Rs selected labeled response categories for all questions</a:t>
                      </a:r>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lumMod val="40000"/>
                          <a:lumOff val="60000"/>
                        </a:schemeClr>
                      </a:solidFill>
                      <a:prstDash val="solid"/>
                      <a:round/>
                      <a:headEnd type="none" w="med" len="med"/>
                      <a:tailEnd type="none" w="med" len="med"/>
                    </a:lnB>
                    <a:noFill/>
                  </a:tcPr>
                </a:tc>
              </a:tr>
              <a:tr h="1810203">
                <a:tc>
                  <a:txBody>
                    <a:bodyPr/>
                    <a:lstStyle/>
                    <a:p>
                      <a:pPr marL="0" marR="0" lvl="0" indent="0" algn="l" defTabSz="915988" rtl="0" eaLnBrk="1" fontAlgn="base" latinLnBrk="0" hangingPunct="1">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charset="0"/>
                        </a:rPr>
                        <a:t>3) Seven options  from 0 to 6  for rare/common occurrence with three categories labeled, including ‘does not occur’</a:t>
                      </a:r>
                    </a:p>
                  </a:txBody>
                  <a:tcPr marL="91403" marR="91403" marT="52558" marB="52558" anchor="ctr" horzOverflow="overflow">
                    <a:lnL w="12700" cap="flat" cmpd="sng" algn="ctr">
                      <a:solidFill>
                        <a:schemeClr val="tx1"/>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charset="0"/>
                        </a:rPr>
                        <a:t>Selecting labeled category or an unlabeled category</a:t>
                      </a:r>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t>5</a:t>
                      </a:r>
                      <a:endParaRPr lang="en-US" sz="1800" dirty="0"/>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6</a:t>
                      </a:r>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lumMod val="40000"/>
                          <a:lumOff val="60000"/>
                        </a:schemeClr>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charset="0"/>
                        </a:rPr>
                        <a:t>Higher proportion of in-person Rs selected labeled response categories for all questions but one, which had essentially equal proportions</a:t>
                      </a:r>
                    </a:p>
                  </a:txBody>
                  <a:tcPr marL="91403" marR="91403" marT="52558" marB="52558" anchor="ctr" horzOverflow="overflow">
                    <a:lnL w="12700" cap="flat" cmpd="sng" algn="ctr">
                      <a:solidFill>
                        <a:schemeClr val="tx1">
                          <a:lumMod val="40000"/>
                          <a:lumOff val="6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40000"/>
                          <a:lumOff val="6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2" name="Round Diagonal Corner Rectangle 41"/>
          <p:cNvSpPr/>
          <p:nvPr/>
        </p:nvSpPr>
        <p:spPr bwMode="auto">
          <a:xfrm>
            <a:off x="21412200" y="23622000"/>
            <a:ext cx="2743200" cy="1676400"/>
          </a:xfrm>
          <a:prstGeom prst="round2DiagRect">
            <a:avLst/>
          </a:prstGeom>
          <a:ln>
            <a:headEnd type="none" w="med" len="med"/>
            <a:tailEnd type="none" w="med" len="med"/>
          </a:ln>
          <a:extLst>
            <a:ext uri="{AF507438-7753-43E0-B8FC-AC1667EBCBE1}">
              <a14:hiddenEffects xmlns:a14="http://schemas.microsoft.com/office/drawing/2010/main" xmlns="">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n-US" sz="1600" dirty="0" smtClean="0">
                <a:solidFill>
                  <a:schemeClr val="tx1"/>
                </a:solidFill>
                <a:latin typeface="Arial" charset="0"/>
                <a:ea typeface="ＭＳ Ｐゴシック" pitchFamily="-32" charset="-128"/>
              </a:rPr>
              <a:t>Positive difference is associated with a higher proportion of Telephone respondents answering yes to the particular category</a:t>
            </a:r>
            <a:endParaRPr kumimoji="0" lang="en-US" sz="1600" b="0" i="0" u="none" strike="noStrike" cap="none" normalizeH="0" baseline="0" dirty="0" smtClean="0">
              <a:ln>
                <a:noFill/>
              </a:ln>
              <a:solidFill>
                <a:schemeClr val="tx1"/>
              </a:solidFill>
              <a:effectLst/>
              <a:latin typeface="Arial" charset="0"/>
              <a:ea typeface="ＭＳ Ｐゴシック" pitchFamily="-32" charset="-128"/>
            </a:endParaRPr>
          </a:p>
        </p:txBody>
      </p:sp>
      <p:graphicFrame>
        <p:nvGraphicFramePr>
          <p:cNvPr id="43" name="Chart 42"/>
          <p:cNvGraphicFramePr/>
          <p:nvPr/>
        </p:nvGraphicFramePr>
        <p:xfrm>
          <a:off x="14630400" y="26974800"/>
          <a:ext cx="10058400" cy="6019800"/>
        </p:xfrm>
        <a:graphic>
          <a:graphicData uri="http://schemas.openxmlformats.org/drawingml/2006/chart">
            <c:chart xmlns:c="http://schemas.openxmlformats.org/drawingml/2006/chart" xmlns:r="http://schemas.openxmlformats.org/officeDocument/2006/relationships" r:id="rId13"/>
          </a:graphicData>
        </a:graphic>
      </p:graphicFrame>
      <p:sp>
        <p:nvSpPr>
          <p:cNvPr id="51" name="TextBox 50"/>
          <p:cNvSpPr txBox="1"/>
          <p:nvPr/>
        </p:nvSpPr>
        <p:spPr bwMode="auto">
          <a:xfrm>
            <a:off x="17145000" y="20269200"/>
            <a:ext cx="381000" cy="385362"/>
          </a:xfrm>
          <a:prstGeom prst="rect">
            <a:avLst/>
          </a:prstGeom>
          <a:noFill/>
          <a:ln>
            <a:noFill/>
          </a:ln>
        </p:spPr>
        <p:txBody>
          <a:bodyPr vert="horz" wrap="square" lIns="91440" tIns="91440" rIns="91440" bIns="0" numCol="1" rtlCol="0" anchor="t" anchorCtr="0" compatLnSpc="1">
            <a:prstTxWarp prst="textNoShape">
              <a:avLst/>
            </a:prstTxWarp>
            <a:spAutoFit/>
          </a:bodyPr>
          <a:lstStyle/>
          <a:p>
            <a:pPr>
              <a:lnSpc>
                <a:spcPts val="2500"/>
              </a:lnSpc>
            </a:pPr>
            <a:r>
              <a:rPr lang="en-US" sz="1800" b="1" dirty="0" smtClean="0"/>
              <a:t>*</a:t>
            </a:r>
          </a:p>
        </p:txBody>
      </p:sp>
      <p:sp>
        <p:nvSpPr>
          <p:cNvPr id="52" name="TextBox 51"/>
          <p:cNvSpPr txBox="1"/>
          <p:nvPr/>
        </p:nvSpPr>
        <p:spPr bwMode="auto">
          <a:xfrm>
            <a:off x="17145000" y="20650200"/>
            <a:ext cx="381000" cy="385362"/>
          </a:xfrm>
          <a:prstGeom prst="rect">
            <a:avLst/>
          </a:prstGeom>
          <a:noFill/>
          <a:ln>
            <a:noFill/>
          </a:ln>
        </p:spPr>
        <p:txBody>
          <a:bodyPr vert="horz" wrap="square" lIns="91440" tIns="91440" rIns="91440" bIns="0" numCol="1" rtlCol="0" anchor="t" anchorCtr="0" compatLnSpc="1">
            <a:prstTxWarp prst="textNoShape">
              <a:avLst/>
            </a:prstTxWarp>
            <a:spAutoFit/>
          </a:bodyPr>
          <a:lstStyle/>
          <a:p>
            <a:pPr>
              <a:lnSpc>
                <a:spcPts val="2500"/>
              </a:lnSpc>
            </a:pPr>
            <a:r>
              <a:rPr lang="en-US" sz="1800" b="1" dirty="0" smtClean="0"/>
              <a:t>*</a:t>
            </a:r>
          </a:p>
        </p:txBody>
      </p:sp>
      <p:sp>
        <p:nvSpPr>
          <p:cNvPr id="53" name="TextBox 52"/>
          <p:cNvSpPr txBox="1"/>
          <p:nvPr/>
        </p:nvSpPr>
        <p:spPr bwMode="auto">
          <a:xfrm>
            <a:off x="17145000" y="21945600"/>
            <a:ext cx="381000" cy="385362"/>
          </a:xfrm>
          <a:prstGeom prst="rect">
            <a:avLst/>
          </a:prstGeom>
          <a:noFill/>
          <a:ln>
            <a:noFill/>
          </a:ln>
        </p:spPr>
        <p:txBody>
          <a:bodyPr vert="horz" wrap="square" lIns="91440" tIns="91440" rIns="91440" bIns="0" numCol="1" rtlCol="0" anchor="t" anchorCtr="0" compatLnSpc="1">
            <a:prstTxWarp prst="textNoShape">
              <a:avLst/>
            </a:prstTxWarp>
            <a:spAutoFit/>
          </a:bodyPr>
          <a:lstStyle/>
          <a:p>
            <a:pPr>
              <a:lnSpc>
                <a:spcPts val="2500"/>
              </a:lnSpc>
            </a:pPr>
            <a:r>
              <a:rPr lang="en-US" sz="1800" b="1" dirty="0" smtClean="0"/>
              <a:t>*</a:t>
            </a:r>
          </a:p>
        </p:txBody>
      </p:sp>
      <p:sp>
        <p:nvSpPr>
          <p:cNvPr id="56" name="TextBox 55"/>
          <p:cNvSpPr txBox="1"/>
          <p:nvPr/>
        </p:nvSpPr>
        <p:spPr bwMode="auto">
          <a:xfrm>
            <a:off x="17145000" y="22398438"/>
            <a:ext cx="381000" cy="385362"/>
          </a:xfrm>
          <a:prstGeom prst="rect">
            <a:avLst/>
          </a:prstGeom>
          <a:noFill/>
          <a:ln>
            <a:noFill/>
          </a:ln>
        </p:spPr>
        <p:txBody>
          <a:bodyPr vert="horz" wrap="square" lIns="91440" tIns="91440" rIns="91440" bIns="0" numCol="1" rtlCol="0" anchor="t" anchorCtr="0" compatLnSpc="1">
            <a:prstTxWarp prst="textNoShape">
              <a:avLst/>
            </a:prstTxWarp>
            <a:spAutoFit/>
          </a:bodyPr>
          <a:lstStyle/>
          <a:p>
            <a:pPr>
              <a:lnSpc>
                <a:spcPts val="2500"/>
              </a:lnSpc>
            </a:pPr>
            <a:r>
              <a:rPr lang="en-US" sz="1800" b="1" dirty="0" smtClean="0"/>
              <a:t>*</a:t>
            </a:r>
          </a:p>
        </p:txBody>
      </p:sp>
      <p:sp>
        <p:nvSpPr>
          <p:cNvPr id="57" name="TextBox 56"/>
          <p:cNvSpPr txBox="1"/>
          <p:nvPr/>
        </p:nvSpPr>
        <p:spPr bwMode="auto">
          <a:xfrm>
            <a:off x="17145000" y="22860000"/>
            <a:ext cx="381000" cy="385362"/>
          </a:xfrm>
          <a:prstGeom prst="rect">
            <a:avLst/>
          </a:prstGeom>
          <a:noFill/>
          <a:ln>
            <a:noFill/>
          </a:ln>
        </p:spPr>
        <p:txBody>
          <a:bodyPr vert="horz" wrap="square" lIns="91440" tIns="91440" rIns="91440" bIns="0" numCol="1" rtlCol="0" anchor="t" anchorCtr="0" compatLnSpc="1">
            <a:prstTxWarp prst="textNoShape">
              <a:avLst/>
            </a:prstTxWarp>
            <a:spAutoFit/>
          </a:bodyPr>
          <a:lstStyle/>
          <a:p>
            <a:pPr>
              <a:lnSpc>
                <a:spcPts val="2500"/>
              </a:lnSpc>
            </a:pPr>
            <a:r>
              <a:rPr lang="en-US" sz="1800" b="1" dirty="0" smtClean="0"/>
              <a:t>*</a:t>
            </a:r>
          </a:p>
        </p:txBody>
      </p:sp>
      <p:sp>
        <p:nvSpPr>
          <p:cNvPr id="58" name="TextBox 57"/>
          <p:cNvSpPr txBox="1"/>
          <p:nvPr/>
        </p:nvSpPr>
        <p:spPr bwMode="auto">
          <a:xfrm>
            <a:off x="17145000" y="23312838"/>
            <a:ext cx="381000" cy="385362"/>
          </a:xfrm>
          <a:prstGeom prst="rect">
            <a:avLst/>
          </a:prstGeom>
          <a:noFill/>
          <a:ln>
            <a:noFill/>
          </a:ln>
        </p:spPr>
        <p:txBody>
          <a:bodyPr vert="horz" wrap="square" lIns="91440" tIns="91440" rIns="91440" bIns="0" numCol="1" rtlCol="0" anchor="t" anchorCtr="0" compatLnSpc="1">
            <a:prstTxWarp prst="textNoShape">
              <a:avLst/>
            </a:prstTxWarp>
            <a:spAutoFit/>
          </a:bodyPr>
          <a:lstStyle/>
          <a:p>
            <a:pPr>
              <a:lnSpc>
                <a:spcPts val="2500"/>
              </a:lnSpc>
            </a:pPr>
            <a:r>
              <a:rPr lang="en-US" sz="1800" b="1" dirty="0" smtClean="0"/>
              <a:t>*</a:t>
            </a:r>
          </a:p>
        </p:txBody>
      </p:sp>
      <p:sp>
        <p:nvSpPr>
          <p:cNvPr id="59" name="TextBox 58"/>
          <p:cNvSpPr txBox="1"/>
          <p:nvPr/>
        </p:nvSpPr>
        <p:spPr bwMode="auto">
          <a:xfrm>
            <a:off x="17145000" y="23770038"/>
            <a:ext cx="381000" cy="385362"/>
          </a:xfrm>
          <a:prstGeom prst="rect">
            <a:avLst/>
          </a:prstGeom>
          <a:noFill/>
          <a:ln>
            <a:noFill/>
          </a:ln>
        </p:spPr>
        <p:txBody>
          <a:bodyPr vert="horz" wrap="square" lIns="91440" tIns="91440" rIns="91440" bIns="0" numCol="1" rtlCol="0" anchor="t" anchorCtr="0" compatLnSpc="1">
            <a:prstTxWarp prst="textNoShape">
              <a:avLst/>
            </a:prstTxWarp>
            <a:spAutoFit/>
          </a:bodyPr>
          <a:lstStyle/>
          <a:p>
            <a:pPr>
              <a:lnSpc>
                <a:spcPts val="2500"/>
              </a:lnSpc>
            </a:pPr>
            <a:r>
              <a:rPr lang="en-US" sz="1800" b="1" dirty="0" smtClean="0"/>
              <a:t>*</a:t>
            </a:r>
          </a:p>
        </p:txBody>
      </p:sp>
      <p:sp>
        <p:nvSpPr>
          <p:cNvPr id="60" name="TextBox 59"/>
          <p:cNvSpPr txBox="1"/>
          <p:nvPr/>
        </p:nvSpPr>
        <p:spPr bwMode="auto">
          <a:xfrm>
            <a:off x="17145000" y="25141638"/>
            <a:ext cx="381000" cy="385362"/>
          </a:xfrm>
          <a:prstGeom prst="rect">
            <a:avLst/>
          </a:prstGeom>
          <a:noFill/>
          <a:ln>
            <a:noFill/>
          </a:ln>
        </p:spPr>
        <p:txBody>
          <a:bodyPr vert="horz" wrap="square" lIns="91440" tIns="91440" rIns="91440" bIns="0" numCol="1" rtlCol="0" anchor="t" anchorCtr="0" compatLnSpc="1">
            <a:prstTxWarp prst="textNoShape">
              <a:avLst/>
            </a:prstTxWarp>
            <a:spAutoFit/>
          </a:bodyPr>
          <a:lstStyle/>
          <a:p>
            <a:pPr>
              <a:lnSpc>
                <a:spcPts val="2500"/>
              </a:lnSpc>
            </a:pPr>
            <a:r>
              <a:rPr lang="en-US" sz="1800" b="1" dirty="0" smtClean="0"/>
              <a:t>*</a:t>
            </a:r>
          </a:p>
        </p:txBody>
      </p:sp>
      <p:sp>
        <p:nvSpPr>
          <p:cNvPr id="61" name="TextBox 60"/>
          <p:cNvSpPr txBox="1"/>
          <p:nvPr/>
        </p:nvSpPr>
        <p:spPr bwMode="auto">
          <a:xfrm>
            <a:off x="17145000" y="26056039"/>
            <a:ext cx="5791200" cy="385362"/>
          </a:xfrm>
          <a:prstGeom prst="rect">
            <a:avLst/>
          </a:prstGeom>
          <a:noFill/>
          <a:ln>
            <a:noFill/>
          </a:ln>
        </p:spPr>
        <p:txBody>
          <a:bodyPr vert="horz" wrap="square" lIns="91440" tIns="91440" rIns="91440" bIns="0" numCol="1" rtlCol="0" anchor="t" anchorCtr="0" compatLnSpc="1">
            <a:prstTxWarp prst="textNoShape">
              <a:avLst/>
            </a:prstTxWarp>
            <a:spAutoFit/>
          </a:bodyPr>
          <a:lstStyle/>
          <a:p>
            <a:pPr>
              <a:lnSpc>
                <a:spcPts val="2500"/>
              </a:lnSpc>
            </a:pPr>
            <a:r>
              <a:rPr lang="en-US" sz="1800" dirty="0" smtClean="0"/>
              <a:t>* </a:t>
            </a:r>
            <a:r>
              <a:rPr lang="en-US" sz="1200" dirty="0" smtClean="0"/>
              <a:t>Indicates difference is significant at p&lt;.05</a:t>
            </a:r>
          </a:p>
        </p:txBody>
      </p:sp>
      <p:sp>
        <p:nvSpPr>
          <p:cNvPr id="63" name="TextBox 62"/>
          <p:cNvSpPr txBox="1"/>
          <p:nvPr/>
        </p:nvSpPr>
        <p:spPr bwMode="auto">
          <a:xfrm>
            <a:off x="17068800" y="32761638"/>
            <a:ext cx="5791200" cy="385362"/>
          </a:xfrm>
          <a:prstGeom prst="rect">
            <a:avLst/>
          </a:prstGeom>
          <a:noFill/>
          <a:ln>
            <a:noFill/>
          </a:ln>
        </p:spPr>
        <p:txBody>
          <a:bodyPr vert="horz" wrap="square" lIns="91440" tIns="91440" rIns="91440" bIns="0" numCol="1" rtlCol="0" anchor="t" anchorCtr="0" compatLnSpc="1">
            <a:prstTxWarp prst="textNoShape">
              <a:avLst/>
            </a:prstTxWarp>
            <a:spAutoFit/>
          </a:bodyPr>
          <a:lstStyle/>
          <a:p>
            <a:pPr>
              <a:lnSpc>
                <a:spcPts val="2500"/>
              </a:lnSpc>
            </a:pPr>
            <a:r>
              <a:rPr lang="en-US" sz="1800" dirty="0" smtClean="0"/>
              <a:t>* </a:t>
            </a:r>
            <a:r>
              <a:rPr lang="en-US" sz="1200" dirty="0" smtClean="0"/>
              <a:t>Indicates difference is significant at p&lt;.05</a:t>
            </a:r>
          </a:p>
        </p:txBody>
      </p:sp>
      <p:sp>
        <p:nvSpPr>
          <p:cNvPr id="64" name="TextBox 63"/>
          <p:cNvSpPr txBox="1"/>
          <p:nvPr/>
        </p:nvSpPr>
        <p:spPr bwMode="auto">
          <a:xfrm>
            <a:off x="17068800" y="27808638"/>
            <a:ext cx="381000" cy="385362"/>
          </a:xfrm>
          <a:prstGeom prst="rect">
            <a:avLst/>
          </a:prstGeom>
          <a:noFill/>
          <a:ln>
            <a:noFill/>
          </a:ln>
        </p:spPr>
        <p:txBody>
          <a:bodyPr vert="horz" wrap="square" lIns="91440" tIns="91440" rIns="91440" bIns="0" numCol="1" rtlCol="0" anchor="t" anchorCtr="0" compatLnSpc="1">
            <a:prstTxWarp prst="textNoShape">
              <a:avLst/>
            </a:prstTxWarp>
            <a:spAutoFit/>
          </a:bodyPr>
          <a:lstStyle/>
          <a:p>
            <a:pPr>
              <a:lnSpc>
                <a:spcPts val="2500"/>
              </a:lnSpc>
            </a:pPr>
            <a:r>
              <a:rPr lang="en-US" sz="1800" b="1" dirty="0" smtClean="0"/>
              <a:t>*</a:t>
            </a:r>
          </a:p>
        </p:txBody>
      </p:sp>
      <p:sp>
        <p:nvSpPr>
          <p:cNvPr id="67" name="TextBox 66"/>
          <p:cNvSpPr txBox="1"/>
          <p:nvPr/>
        </p:nvSpPr>
        <p:spPr bwMode="auto">
          <a:xfrm>
            <a:off x="17068800" y="28723038"/>
            <a:ext cx="381000" cy="385362"/>
          </a:xfrm>
          <a:prstGeom prst="rect">
            <a:avLst/>
          </a:prstGeom>
          <a:noFill/>
          <a:ln>
            <a:noFill/>
          </a:ln>
        </p:spPr>
        <p:txBody>
          <a:bodyPr vert="horz" wrap="square" lIns="91440" tIns="91440" rIns="91440" bIns="0" numCol="1" rtlCol="0" anchor="t" anchorCtr="0" compatLnSpc="1">
            <a:prstTxWarp prst="textNoShape">
              <a:avLst/>
            </a:prstTxWarp>
            <a:spAutoFit/>
          </a:bodyPr>
          <a:lstStyle/>
          <a:p>
            <a:pPr>
              <a:lnSpc>
                <a:spcPts val="2500"/>
              </a:lnSpc>
            </a:pPr>
            <a:r>
              <a:rPr lang="en-US" sz="1800" b="1" dirty="0" smtClean="0"/>
              <a:t>*</a:t>
            </a:r>
          </a:p>
        </p:txBody>
      </p:sp>
      <p:sp>
        <p:nvSpPr>
          <p:cNvPr id="73" name="TextBox 72"/>
          <p:cNvSpPr txBox="1"/>
          <p:nvPr/>
        </p:nvSpPr>
        <p:spPr bwMode="auto">
          <a:xfrm>
            <a:off x="17068800" y="30022800"/>
            <a:ext cx="381000" cy="385362"/>
          </a:xfrm>
          <a:prstGeom prst="rect">
            <a:avLst/>
          </a:prstGeom>
          <a:noFill/>
          <a:ln>
            <a:noFill/>
          </a:ln>
        </p:spPr>
        <p:txBody>
          <a:bodyPr vert="horz" wrap="square" lIns="91440" tIns="91440" rIns="91440" bIns="0" numCol="1" rtlCol="0" anchor="t" anchorCtr="0" compatLnSpc="1">
            <a:prstTxWarp prst="textNoShape">
              <a:avLst/>
            </a:prstTxWarp>
            <a:spAutoFit/>
          </a:bodyPr>
          <a:lstStyle/>
          <a:p>
            <a:pPr>
              <a:lnSpc>
                <a:spcPts val="2500"/>
              </a:lnSpc>
            </a:pPr>
            <a:r>
              <a:rPr lang="en-US" sz="1800" b="1" dirty="0" smtClean="0"/>
              <a:t>*</a:t>
            </a:r>
          </a:p>
        </p:txBody>
      </p:sp>
      <p:sp>
        <p:nvSpPr>
          <p:cNvPr id="75" name="TextBox 74"/>
          <p:cNvSpPr txBox="1"/>
          <p:nvPr/>
        </p:nvSpPr>
        <p:spPr bwMode="auto">
          <a:xfrm>
            <a:off x="17068800" y="30480000"/>
            <a:ext cx="381000" cy="385362"/>
          </a:xfrm>
          <a:prstGeom prst="rect">
            <a:avLst/>
          </a:prstGeom>
          <a:noFill/>
          <a:ln>
            <a:noFill/>
          </a:ln>
        </p:spPr>
        <p:txBody>
          <a:bodyPr vert="horz" wrap="square" lIns="91440" tIns="91440" rIns="91440" bIns="0" numCol="1" rtlCol="0" anchor="t" anchorCtr="0" compatLnSpc="1">
            <a:prstTxWarp prst="textNoShape">
              <a:avLst/>
            </a:prstTxWarp>
            <a:spAutoFit/>
          </a:bodyPr>
          <a:lstStyle/>
          <a:p>
            <a:pPr>
              <a:lnSpc>
                <a:spcPts val="2500"/>
              </a:lnSpc>
            </a:pPr>
            <a:r>
              <a:rPr lang="en-US" sz="1800" b="1" dirty="0" smtClean="0"/>
              <a:t>*</a:t>
            </a:r>
          </a:p>
        </p:txBody>
      </p:sp>
      <p:sp>
        <p:nvSpPr>
          <p:cNvPr id="76" name="TextBox 75"/>
          <p:cNvSpPr txBox="1"/>
          <p:nvPr/>
        </p:nvSpPr>
        <p:spPr bwMode="auto">
          <a:xfrm>
            <a:off x="17068800" y="31851600"/>
            <a:ext cx="381000" cy="385362"/>
          </a:xfrm>
          <a:prstGeom prst="rect">
            <a:avLst/>
          </a:prstGeom>
          <a:noFill/>
          <a:ln>
            <a:noFill/>
          </a:ln>
        </p:spPr>
        <p:txBody>
          <a:bodyPr vert="horz" wrap="square" lIns="91440" tIns="91440" rIns="91440" bIns="0" numCol="1" rtlCol="0" anchor="t" anchorCtr="0" compatLnSpc="1">
            <a:prstTxWarp prst="textNoShape">
              <a:avLst/>
            </a:prstTxWarp>
            <a:spAutoFit/>
          </a:bodyPr>
          <a:lstStyle/>
          <a:p>
            <a:pPr>
              <a:lnSpc>
                <a:spcPts val="2500"/>
              </a:lnSpc>
            </a:pPr>
            <a:r>
              <a:rPr lang="en-US" sz="1800" b="1" dirty="0" smtClean="0"/>
              <a:t>*</a:t>
            </a:r>
          </a:p>
        </p:txBody>
      </p:sp>
      <p:sp>
        <p:nvSpPr>
          <p:cNvPr id="78" name="TextBox 77"/>
          <p:cNvSpPr txBox="1"/>
          <p:nvPr/>
        </p:nvSpPr>
        <p:spPr bwMode="auto">
          <a:xfrm>
            <a:off x="17068800" y="31394400"/>
            <a:ext cx="381000" cy="385362"/>
          </a:xfrm>
          <a:prstGeom prst="rect">
            <a:avLst/>
          </a:prstGeom>
          <a:noFill/>
          <a:ln>
            <a:noFill/>
          </a:ln>
        </p:spPr>
        <p:txBody>
          <a:bodyPr vert="horz" wrap="square" lIns="91440" tIns="91440" rIns="91440" bIns="0" numCol="1" rtlCol="0" anchor="t" anchorCtr="0" compatLnSpc="1">
            <a:prstTxWarp prst="textNoShape">
              <a:avLst/>
            </a:prstTxWarp>
            <a:spAutoFit/>
          </a:bodyPr>
          <a:lstStyle/>
          <a:p>
            <a:pPr>
              <a:lnSpc>
                <a:spcPts val="2500"/>
              </a:lnSpc>
            </a:pPr>
            <a:r>
              <a:rPr lang="en-US" sz="1800" b="1" dirty="0" smtClean="0"/>
              <a:t>*</a:t>
            </a:r>
          </a:p>
        </p:txBody>
      </p:sp>
      <p:sp>
        <p:nvSpPr>
          <p:cNvPr id="62" name="TextBox 61"/>
          <p:cNvSpPr txBox="1"/>
          <p:nvPr/>
        </p:nvSpPr>
        <p:spPr bwMode="auto">
          <a:xfrm>
            <a:off x="27203400" y="30175200"/>
            <a:ext cx="1524000" cy="861774"/>
          </a:xfrm>
          <a:prstGeom prst="rect">
            <a:avLst/>
          </a:prstGeom>
          <a:solidFill>
            <a:schemeClr val="bg1"/>
          </a:solidFill>
          <a:ln>
            <a:noFill/>
          </a:ln>
        </p:spPr>
        <p:txBody>
          <a:bodyPr vert="horz" wrap="square" lIns="91440" tIns="91440" rIns="91440" bIns="0" numCol="1" rtlCol="0" anchor="t" anchorCtr="0" compatLnSpc="1">
            <a:prstTxWarp prst="textNoShape">
              <a:avLst/>
            </a:prstTxWarp>
            <a:spAutoFit/>
          </a:bodyPr>
          <a:lstStyle/>
          <a:p>
            <a:pPr algn="r">
              <a:lnSpc>
                <a:spcPts val="2000"/>
              </a:lnSpc>
            </a:pPr>
            <a:r>
              <a:rPr lang="en-US" sz="1800" dirty="0" smtClean="0"/>
              <a:t>Neither Agree nor Disagree</a:t>
            </a:r>
          </a:p>
        </p:txBody>
      </p:sp>
      <p:sp>
        <p:nvSpPr>
          <p:cNvPr id="71" name="TextBox 70"/>
          <p:cNvSpPr txBox="1"/>
          <p:nvPr/>
        </p:nvSpPr>
        <p:spPr bwMode="auto">
          <a:xfrm>
            <a:off x="30861000" y="26189226"/>
            <a:ext cx="1219200" cy="861774"/>
          </a:xfrm>
          <a:prstGeom prst="rect">
            <a:avLst/>
          </a:prstGeom>
          <a:solidFill>
            <a:schemeClr val="bg1"/>
          </a:solidFill>
          <a:ln>
            <a:noFill/>
          </a:ln>
        </p:spPr>
        <p:txBody>
          <a:bodyPr vert="horz" wrap="square" lIns="91440" tIns="91440" rIns="91440" bIns="0" numCol="1" rtlCol="0" anchor="t" anchorCtr="0" compatLnSpc="1">
            <a:prstTxWarp prst="textNoShape">
              <a:avLst/>
            </a:prstTxWarp>
            <a:spAutoFit/>
          </a:bodyPr>
          <a:lstStyle/>
          <a:p>
            <a:pPr algn="ctr">
              <a:lnSpc>
                <a:spcPts val="2000"/>
              </a:lnSpc>
            </a:pPr>
            <a:r>
              <a:rPr lang="en-US" sz="1800" dirty="0" smtClean="0"/>
              <a:t>Neither Agree nor Disagree</a:t>
            </a:r>
          </a:p>
        </p:txBody>
      </p:sp>
      <p:sp>
        <p:nvSpPr>
          <p:cNvPr id="72" name="TextBox 71"/>
          <p:cNvSpPr txBox="1"/>
          <p:nvPr/>
        </p:nvSpPr>
        <p:spPr bwMode="auto">
          <a:xfrm>
            <a:off x="30861000" y="20088864"/>
            <a:ext cx="1219200" cy="861774"/>
          </a:xfrm>
          <a:prstGeom prst="rect">
            <a:avLst/>
          </a:prstGeom>
          <a:solidFill>
            <a:schemeClr val="bg1"/>
          </a:solidFill>
          <a:ln>
            <a:noFill/>
          </a:ln>
        </p:spPr>
        <p:txBody>
          <a:bodyPr vert="horz" wrap="square" lIns="91440" tIns="91440" rIns="91440" bIns="0" numCol="1" rtlCol="0" anchor="t" anchorCtr="0" compatLnSpc="1">
            <a:prstTxWarp prst="textNoShape">
              <a:avLst/>
            </a:prstTxWarp>
            <a:spAutoFit/>
          </a:bodyPr>
          <a:lstStyle/>
          <a:p>
            <a:pPr algn="ctr">
              <a:lnSpc>
                <a:spcPts val="2000"/>
              </a:lnSpc>
            </a:pPr>
            <a:r>
              <a:rPr lang="en-US" sz="1800" dirty="0" smtClean="0"/>
              <a:t>Neither Agree nor Disagree</a:t>
            </a:r>
          </a:p>
        </p:txBody>
      </p:sp>
      <p:sp>
        <p:nvSpPr>
          <p:cNvPr id="80" name="TextBox 79"/>
          <p:cNvSpPr txBox="1"/>
          <p:nvPr/>
        </p:nvSpPr>
        <p:spPr bwMode="auto">
          <a:xfrm>
            <a:off x="35737800" y="16150038"/>
            <a:ext cx="381000" cy="385362"/>
          </a:xfrm>
          <a:prstGeom prst="rect">
            <a:avLst/>
          </a:prstGeom>
          <a:noFill/>
          <a:ln>
            <a:noFill/>
          </a:ln>
        </p:spPr>
        <p:txBody>
          <a:bodyPr vert="horz" wrap="square" lIns="91440" tIns="91440" rIns="91440" bIns="0" numCol="1" rtlCol="0" anchor="t" anchorCtr="0" compatLnSpc="1">
            <a:prstTxWarp prst="textNoShape">
              <a:avLst/>
            </a:prstTxWarp>
            <a:spAutoFit/>
          </a:bodyPr>
          <a:lstStyle/>
          <a:p>
            <a:pPr>
              <a:lnSpc>
                <a:spcPts val="2500"/>
              </a:lnSpc>
            </a:pPr>
            <a:r>
              <a:rPr lang="en-US" sz="1800" b="1" dirty="0" smtClean="0"/>
              <a:t>*</a:t>
            </a:r>
          </a:p>
        </p:txBody>
      </p:sp>
      <p:sp>
        <p:nvSpPr>
          <p:cNvPr id="81" name="TextBox 80"/>
          <p:cNvSpPr txBox="1"/>
          <p:nvPr/>
        </p:nvSpPr>
        <p:spPr bwMode="auto">
          <a:xfrm>
            <a:off x="35737800" y="17293038"/>
            <a:ext cx="381000" cy="385362"/>
          </a:xfrm>
          <a:prstGeom prst="rect">
            <a:avLst/>
          </a:prstGeom>
          <a:noFill/>
          <a:ln>
            <a:noFill/>
          </a:ln>
        </p:spPr>
        <p:txBody>
          <a:bodyPr vert="horz" wrap="square" lIns="91440" tIns="91440" rIns="91440" bIns="0" numCol="1" rtlCol="0" anchor="t" anchorCtr="0" compatLnSpc="1">
            <a:prstTxWarp prst="textNoShape">
              <a:avLst/>
            </a:prstTxWarp>
            <a:spAutoFit/>
          </a:bodyPr>
          <a:lstStyle/>
          <a:p>
            <a:pPr>
              <a:lnSpc>
                <a:spcPts val="2500"/>
              </a:lnSpc>
            </a:pPr>
            <a:r>
              <a:rPr lang="en-US" sz="1800" b="1" dirty="0" smtClean="0"/>
              <a:t>*</a:t>
            </a:r>
          </a:p>
        </p:txBody>
      </p:sp>
      <p:sp>
        <p:nvSpPr>
          <p:cNvPr id="82" name="TextBox 81"/>
          <p:cNvSpPr txBox="1"/>
          <p:nvPr/>
        </p:nvSpPr>
        <p:spPr bwMode="auto">
          <a:xfrm>
            <a:off x="35356800" y="19198038"/>
            <a:ext cx="381000" cy="385362"/>
          </a:xfrm>
          <a:prstGeom prst="rect">
            <a:avLst/>
          </a:prstGeom>
          <a:noFill/>
          <a:ln>
            <a:noFill/>
          </a:ln>
        </p:spPr>
        <p:txBody>
          <a:bodyPr vert="horz" wrap="square" lIns="91440" tIns="91440" rIns="91440" bIns="0" numCol="1" rtlCol="0" anchor="t" anchorCtr="0" compatLnSpc="1">
            <a:prstTxWarp prst="textNoShape">
              <a:avLst/>
            </a:prstTxWarp>
            <a:spAutoFit/>
          </a:bodyPr>
          <a:lstStyle/>
          <a:p>
            <a:pPr>
              <a:lnSpc>
                <a:spcPts val="2500"/>
              </a:lnSpc>
            </a:pPr>
            <a:r>
              <a:rPr lang="en-US" sz="1800" b="1" dirty="0" smtClean="0"/>
              <a:t>*</a:t>
            </a:r>
          </a:p>
        </p:txBody>
      </p:sp>
      <p:sp>
        <p:nvSpPr>
          <p:cNvPr id="83" name="TextBox 82"/>
          <p:cNvSpPr txBox="1"/>
          <p:nvPr/>
        </p:nvSpPr>
        <p:spPr bwMode="auto">
          <a:xfrm>
            <a:off x="35661600" y="18279276"/>
            <a:ext cx="381000" cy="385362"/>
          </a:xfrm>
          <a:prstGeom prst="rect">
            <a:avLst/>
          </a:prstGeom>
          <a:noFill/>
          <a:ln>
            <a:noFill/>
          </a:ln>
        </p:spPr>
        <p:txBody>
          <a:bodyPr vert="horz" wrap="square" lIns="91440" tIns="91440" rIns="91440" bIns="0" numCol="1" rtlCol="0" anchor="t" anchorCtr="0" compatLnSpc="1">
            <a:prstTxWarp prst="textNoShape">
              <a:avLst/>
            </a:prstTxWarp>
            <a:spAutoFit/>
          </a:bodyPr>
          <a:lstStyle/>
          <a:p>
            <a:pPr>
              <a:lnSpc>
                <a:spcPts val="2500"/>
              </a:lnSpc>
            </a:pPr>
            <a:r>
              <a:rPr lang="en-US" sz="1800" b="1" dirty="0" smtClean="0"/>
              <a:t>*</a:t>
            </a:r>
          </a:p>
        </p:txBody>
      </p:sp>
      <p:sp>
        <p:nvSpPr>
          <p:cNvPr id="84" name="TextBox 83"/>
          <p:cNvSpPr txBox="1"/>
          <p:nvPr/>
        </p:nvSpPr>
        <p:spPr bwMode="auto">
          <a:xfrm>
            <a:off x="36118800" y="20188638"/>
            <a:ext cx="381000" cy="385362"/>
          </a:xfrm>
          <a:prstGeom prst="rect">
            <a:avLst/>
          </a:prstGeom>
          <a:noFill/>
          <a:ln>
            <a:noFill/>
          </a:ln>
        </p:spPr>
        <p:txBody>
          <a:bodyPr vert="horz" wrap="square" lIns="91440" tIns="91440" rIns="91440" bIns="0" numCol="1" rtlCol="0" anchor="t" anchorCtr="0" compatLnSpc="1">
            <a:prstTxWarp prst="textNoShape">
              <a:avLst/>
            </a:prstTxWarp>
            <a:spAutoFit/>
          </a:bodyPr>
          <a:lstStyle/>
          <a:p>
            <a:pPr>
              <a:lnSpc>
                <a:spcPts val="2500"/>
              </a:lnSpc>
            </a:pPr>
            <a:r>
              <a:rPr lang="en-US" sz="1800" b="1" dirty="0" smtClean="0"/>
              <a:t>*</a:t>
            </a:r>
          </a:p>
        </p:txBody>
      </p:sp>
      <p:sp>
        <p:nvSpPr>
          <p:cNvPr id="86" name="TextBox 85"/>
          <p:cNvSpPr txBox="1"/>
          <p:nvPr/>
        </p:nvSpPr>
        <p:spPr bwMode="auto">
          <a:xfrm>
            <a:off x="34975800" y="37449742"/>
            <a:ext cx="381000" cy="385362"/>
          </a:xfrm>
          <a:prstGeom prst="rect">
            <a:avLst/>
          </a:prstGeom>
          <a:noFill/>
          <a:ln>
            <a:noFill/>
          </a:ln>
        </p:spPr>
        <p:txBody>
          <a:bodyPr vert="horz" wrap="square" lIns="91440" tIns="91440" rIns="91440" bIns="0" numCol="1" rtlCol="0" anchor="t" anchorCtr="0" compatLnSpc="1">
            <a:prstTxWarp prst="textNoShape">
              <a:avLst/>
            </a:prstTxWarp>
            <a:spAutoFit/>
          </a:bodyPr>
          <a:lstStyle/>
          <a:p>
            <a:pPr>
              <a:lnSpc>
                <a:spcPts val="2500"/>
              </a:lnSpc>
            </a:pPr>
            <a:r>
              <a:rPr lang="en-US" sz="1800" b="1" dirty="0" smtClean="0"/>
              <a:t>*</a:t>
            </a:r>
          </a:p>
        </p:txBody>
      </p:sp>
      <p:sp>
        <p:nvSpPr>
          <p:cNvPr id="88" name="TextBox 87"/>
          <p:cNvSpPr txBox="1"/>
          <p:nvPr/>
        </p:nvSpPr>
        <p:spPr bwMode="auto">
          <a:xfrm>
            <a:off x="35356800" y="38516542"/>
            <a:ext cx="381000" cy="385362"/>
          </a:xfrm>
          <a:prstGeom prst="rect">
            <a:avLst/>
          </a:prstGeom>
          <a:noFill/>
          <a:ln>
            <a:noFill/>
          </a:ln>
        </p:spPr>
        <p:txBody>
          <a:bodyPr vert="horz" wrap="square" lIns="91440" tIns="91440" rIns="91440" bIns="0" numCol="1" rtlCol="0" anchor="t" anchorCtr="0" compatLnSpc="1">
            <a:prstTxWarp prst="textNoShape">
              <a:avLst/>
            </a:prstTxWarp>
            <a:spAutoFit/>
          </a:bodyPr>
          <a:lstStyle/>
          <a:p>
            <a:pPr>
              <a:lnSpc>
                <a:spcPts val="2500"/>
              </a:lnSpc>
            </a:pPr>
            <a:r>
              <a:rPr lang="en-US" sz="1800" b="1" dirty="0" smtClean="0"/>
              <a:t>*</a:t>
            </a:r>
          </a:p>
        </p:txBody>
      </p:sp>
      <p:sp>
        <p:nvSpPr>
          <p:cNvPr id="89" name="TextBox 88"/>
          <p:cNvSpPr txBox="1"/>
          <p:nvPr/>
        </p:nvSpPr>
        <p:spPr bwMode="auto">
          <a:xfrm>
            <a:off x="35356800" y="39811942"/>
            <a:ext cx="381000" cy="385362"/>
          </a:xfrm>
          <a:prstGeom prst="rect">
            <a:avLst/>
          </a:prstGeom>
          <a:noFill/>
          <a:ln>
            <a:noFill/>
          </a:ln>
        </p:spPr>
        <p:txBody>
          <a:bodyPr vert="horz" wrap="square" lIns="91440" tIns="91440" rIns="91440" bIns="0" numCol="1" rtlCol="0" anchor="t" anchorCtr="0" compatLnSpc="1">
            <a:prstTxWarp prst="textNoShape">
              <a:avLst/>
            </a:prstTxWarp>
            <a:spAutoFit/>
          </a:bodyPr>
          <a:lstStyle/>
          <a:p>
            <a:pPr>
              <a:lnSpc>
                <a:spcPts val="2500"/>
              </a:lnSpc>
            </a:pPr>
            <a:r>
              <a:rPr lang="en-US" sz="1800" b="1" dirty="0" smtClean="0"/>
              <a:t>*</a:t>
            </a:r>
          </a:p>
        </p:txBody>
      </p:sp>
      <p:sp>
        <p:nvSpPr>
          <p:cNvPr id="90" name="TextBox 89"/>
          <p:cNvSpPr txBox="1"/>
          <p:nvPr/>
        </p:nvSpPr>
        <p:spPr bwMode="auto">
          <a:xfrm>
            <a:off x="27813000" y="40277866"/>
            <a:ext cx="7848600" cy="412934"/>
          </a:xfrm>
          <a:prstGeom prst="rect">
            <a:avLst/>
          </a:prstGeom>
          <a:noFill/>
          <a:ln>
            <a:noFill/>
          </a:ln>
        </p:spPr>
        <p:txBody>
          <a:bodyPr vert="horz" wrap="square" lIns="91440" tIns="91440" rIns="91440" bIns="0" numCol="1" rtlCol="0" anchor="t" anchorCtr="0" compatLnSpc="1">
            <a:prstTxWarp prst="textNoShape">
              <a:avLst/>
            </a:prstTxWarp>
            <a:spAutoFit/>
          </a:bodyPr>
          <a:lstStyle/>
          <a:p>
            <a:pPr>
              <a:lnSpc>
                <a:spcPts val="2500"/>
              </a:lnSpc>
            </a:pPr>
            <a:r>
              <a:rPr lang="en-US" sz="1800" dirty="0" smtClean="0"/>
              <a:t>* </a:t>
            </a:r>
            <a:r>
              <a:rPr lang="en-US" sz="1300" dirty="0" smtClean="0"/>
              <a:t>Indicates difference is significant at p&lt;.05. Comparisons of differences outlined in chart above.</a:t>
            </a:r>
          </a:p>
        </p:txBody>
      </p:sp>
      <p:sp>
        <p:nvSpPr>
          <p:cNvPr id="91" name="TextBox 90"/>
          <p:cNvSpPr txBox="1"/>
          <p:nvPr/>
        </p:nvSpPr>
        <p:spPr bwMode="auto">
          <a:xfrm>
            <a:off x="26670000" y="7262060"/>
            <a:ext cx="9296400" cy="412934"/>
          </a:xfrm>
          <a:prstGeom prst="rect">
            <a:avLst/>
          </a:prstGeom>
          <a:noFill/>
          <a:ln>
            <a:noFill/>
          </a:ln>
        </p:spPr>
        <p:txBody>
          <a:bodyPr vert="horz" wrap="square" lIns="91440" tIns="91440" rIns="91440" bIns="0" numCol="1" rtlCol="0" anchor="t" anchorCtr="0" compatLnSpc="1">
            <a:prstTxWarp prst="textNoShape">
              <a:avLst/>
            </a:prstTxWarp>
            <a:spAutoFit/>
          </a:bodyPr>
          <a:lstStyle/>
          <a:p>
            <a:pPr>
              <a:lnSpc>
                <a:spcPts val="2500"/>
              </a:lnSpc>
            </a:pPr>
            <a:r>
              <a:rPr lang="en-US" sz="2200" b="1" dirty="0" smtClean="0"/>
              <a:t>Summary of Chart types for Scaled Response Options</a:t>
            </a:r>
          </a:p>
        </p:txBody>
      </p:sp>
      <p:sp>
        <p:nvSpPr>
          <p:cNvPr id="79" name="TextBox 78"/>
          <p:cNvSpPr txBox="1"/>
          <p:nvPr/>
        </p:nvSpPr>
        <p:spPr bwMode="auto">
          <a:xfrm>
            <a:off x="14401800" y="16383000"/>
            <a:ext cx="10058400" cy="412934"/>
          </a:xfrm>
          <a:prstGeom prst="rect">
            <a:avLst/>
          </a:prstGeom>
          <a:noFill/>
          <a:ln>
            <a:noFill/>
          </a:ln>
        </p:spPr>
        <p:txBody>
          <a:bodyPr vert="horz" wrap="square" lIns="91440" tIns="91440" rIns="91440" bIns="0" numCol="1" rtlCol="0" anchor="t" anchorCtr="0" compatLnSpc="1">
            <a:prstTxWarp prst="textNoShape">
              <a:avLst/>
            </a:prstTxWarp>
            <a:spAutoFit/>
          </a:bodyPr>
          <a:lstStyle/>
          <a:p>
            <a:pPr>
              <a:lnSpc>
                <a:spcPts val="2500"/>
              </a:lnSpc>
            </a:pPr>
            <a:r>
              <a:rPr lang="en-US" sz="1800" dirty="0" smtClean="0"/>
              <a:t>* Subscript between pairs indicates significant difference at p&lt;.05</a:t>
            </a:r>
            <a:endParaRPr lang="en-US" sz="1200" dirty="0" smtClean="0"/>
          </a:p>
        </p:txBody>
      </p:sp>
      <p:sp>
        <p:nvSpPr>
          <p:cNvPr id="87" name="TextBox 86"/>
          <p:cNvSpPr txBox="1"/>
          <p:nvPr/>
        </p:nvSpPr>
        <p:spPr bwMode="auto">
          <a:xfrm>
            <a:off x="28498800" y="20878800"/>
            <a:ext cx="7848600" cy="412934"/>
          </a:xfrm>
          <a:prstGeom prst="rect">
            <a:avLst/>
          </a:prstGeom>
          <a:noFill/>
          <a:ln>
            <a:noFill/>
          </a:ln>
        </p:spPr>
        <p:txBody>
          <a:bodyPr vert="horz" wrap="square" lIns="91440" tIns="91440" rIns="91440" bIns="0" numCol="1" rtlCol="0" anchor="t" anchorCtr="0" compatLnSpc="1">
            <a:prstTxWarp prst="textNoShape">
              <a:avLst/>
            </a:prstTxWarp>
            <a:spAutoFit/>
          </a:bodyPr>
          <a:lstStyle/>
          <a:p>
            <a:pPr>
              <a:lnSpc>
                <a:spcPts val="2500"/>
              </a:lnSpc>
            </a:pPr>
            <a:r>
              <a:rPr lang="en-US" sz="1800" dirty="0" smtClean="0"/>
              <a:t>* </a:t>
            </a:r>
            <a:r>
              <a:rPr lang="en-US" sz="1300" dirty="0" smtClean="0"/>
              <a:t>Indicates difference is significant at p&lt;.05. Comparisons of differences outlined in chart above.</a:t>
            </a:r>
          </a:p>
        </p:txBody>
      </p:sp>
      <p:graphicFrame>
        <p:nvGraphicFramePr>
          <p:cNvPr id="85" name="Chart 84"/>
          <p:cNvGraphicFramePr/>
          <p:nvPr/>
        </p:nvGraphicFramePr>
        <p:xfrm>
          <a:off x="14554200" y="34514238"/>
          <a:ext cx="9982200" cy="5943600"/>
        </p:xfrm>
        <a:graphic>
          <a:graphicData uri="http://schemas.openxmlformats.org/drawingml/2006/chart">
            <c:chart xmlns:c="http://schemas.openxmlformats.org/drawingml/2006/chart" xmlns:r="http://schemas.openxmlformats.org/officeDocument/2006/relationships" r:id="rId14"/>
          </a:graphicData>
        </a:graphic>
      </p:graphicFrame>
      <p:sp>
        <p:nvSpPr>
          <p:cNvPr id="92" name="TextBox 91"/>
          <p:cNvSpPr txBox="1"/>
          <p:nvPr/>
        </p:nvSpPr>
        <p:spPr bwMode="auto">
          <a:xfrm>
            <a:off x="16916400" y="40229238"/>
            <a:ext cx="5791200" cy="385362"/>
          </a:xfrm>
          <a:prstGeom prst="rect">
            <a:avLst/>
          </a:prstGeom>
          <a:noFill/>
          <a:ln>
            <a:noFill/>
          </a:ln>
        </p:spPr>
        <p:txBody>
          <a:bodyPr vert="horz" wrap="square" lIns="91440" tIns="91440" rIns="91440" bIns="0" numCol="1" rtlCol="0" anchor="t" anchorCtr="0" compatLnSpc="1">
            <a:prstTxWarp prst="textNoShape">
              <a:avLst/>
            </a:prstTxWarp>
            <a:spAutoFit/>
          </a:bodyPr>
          <a:lstStyle/>
          <a:p>
            <a:pPr>
              <a:lnSpc>
                <a:spcPts val="2500"/>
              </a:lnSpc>
            </a:pPr>
            <a:r>
              <a:rPr lang="en-US" sz="1800" dirty="0" smtClean="0"/>
              <a:t>* </a:t>
            </a:r>
            <a:r>
              <a:rPr lang="en-US" sz="1200" dirty="0" smtClean="0"/>
              <a:t>Indicates difference is significant at p&lt;.05</a:t>
            </a:r>
          </a:p>
        </p:txBody>
      </p:sp>
      <p:sp>
        <p:nvSpPr>
          <p:cNvPr id="93" name="Rectangle 56"/>
          <p:cNvSpPr>
            <a:spLocks noChangeArrowheads="1"/>
          </p:cNvSpPr>
          <p:nvPr/>
        </p:nvSpPr>
        <p:spPr bwMode="auto">
          <a:xfrm>
            <a:off x="38557200" y="33224209"/>
            <a:ext cx="10896600" cy="7618225"/>
          </a:xfrm>
          <a:prstGeom prst="rect">
            <a:avLst/>
          </a:prstGeom>
          <a:noFill/>
          <a:ln w="9525">
            <a:noFill/>
            <a:miter lim="800000"/>
            <a:headEnd/>
            <a:tailEnd/>
          </a:ln>
        </p:spPr>
        <p:txBody>
          <a:bodyPr wrap="square" lIns="358701" tIns="478268" rIns="358701" bIns="0">
            <a:spAutoFit/>
          </a:bodyPr>
          <a:lstStyle/>
          <a:p>
            <a:pPr defTabSz="5109916">
              <a:spcBef>
                <a:spcPct val="20000"/>
              </a:spcBef>
              <a:spcAft>
                <a:spcPts val="200"/>
              </a:spcAft>
              <a:buClr>
                <a:srgbClr val="2A6266"/>
              </a:buClr>
            </a:pPr>
            <a:r>
              <a:rPr lang="en-US" sz="2100" dirty="0" smtClean="0"/>
              <a:t>Overall, there are response differences between the two groups. However, it is important to note that the interview mode was determined through non-random procedures resulting in selection bias.  Because of this, demographic or other factors may be responsible for some of the differences in response patterns between modes.</a:t>
            </a:r>
          </a:p>
          <a:p>
            <a:pPr defTabSz="5109916">
              <a:spcBef>
                <a:spcPts val="0"/>
              </a:spcBef>
              <a:spcAft>
                <a:spcPts val="0"/>
              </a:spcAft>
              <a:buClr>
                <a:srgbClr val="2A6266"/>
              </a:buClr>
            </a:pPr>
            <a:r>
              <a:rPr lang="en-US" sz="2100" dirty="0" smtClean="0"/>
              <a:t>For list questions, mode does not appear to make a substantial difference when taking W1 response patterns into consideration. The differences between proportions of each group responding ‘yes’ to an item may be the result of demographic differences between the two mode groups. With respect to scaled question responses, how showcard use influences the data appears to depend on the particular scale. For questions where all options are listed on the showcard, it seems to encourage selection of ‘longer’ responses among in-person respondents. For other scales, however, in-person respondents selected options that were labeled on the </a:t>
            </a:r>
            <a:r>
              <a:rPr lang="en-US" sz="2100" dirty="0" err="1" smtClean="0"/>
              <a:t>showcards</a:t>
            </a:r>
            <a:r>
              <a:rPr lang="en-US" sz="2100" dirty="0" smtClean="0"/>
              <a:t> in higher proportions than those interviewed by telephone, who would not be influenced by the visual cues associated with labels on the </a:t>
            </a:r>
            <a:r>
              <a:rPr lang="en-US" sz="2100" dirty="0" err="1" smtClean="0"/>
              <a:t>showcards</a:t>
            </a:r>
            <a:r>
              <a:rPr lang="en-US" sz="2100" dirty="0" smtClean="0"/>
              <a:t>.</a:t>
            </a:r>
          </a:p>
          <a:p>
            <a:pPr defTabSz="5109916">
              <a:spcBef>
                <a:spcPts val="0"/>
              </a:spcBef>
              <a:buClr>
                <a:srgbClr val="2A6266"/>
              </a:buClr>
            </a:pPr>
            <a:r>
              <a:rPr lang="en-US" sz="2100" dirty="0" smtClean="0"/>
              <a:t>Future research based on this preliminary investigation should include models to control for interview mode and demographic variables. As for practical implications, it is possible to build in procedures in subsequent waves where </a:t>
            </a:r>
            <a:r>
              <a:rPr lang="en-US" sz="2100" dirty="0" err="1" smtClean="0"/>
              <a:t>showcards</a:t>
            </a:r>
            <a:r>
              <a:rPr lang="en-US" sz="2100" dirty="0" smtClean="0"/>
              <a:t> are mailed to respondents in case they complete by phone. However, based on this research, inclusion of certain lists or scales in the </a:t>
            </a:r>
            <a:r>
              <a:rPr lang="en-US" sz="2100" dirty="0" err="1" smtClean="0"/>
              <a:t>showcards</a:t>
            </a:r>
            <a:r>
              <a:rPr lang="en-US" sz="2100" dirty="0" smtClean="0"/>
              <a:t> may not be beneficial. An experimental design would help to determine how </a:t>
            </a:r>
            <a:r>
              <a:rPr lang="en-US" sz="2100" dirty="0" err="1" smtClean="0"/>
              <a:t>showcards</a:t>
            </a:r>
            <a:r>
              <a:rPr lang="en-US" sz="2100" dirty="0" smtClean="0"/>
              <a:t> affect response patterns and also help to determine the </a:t>
            </a:r>
            <a:r>
              <a:rPr lang="en-US" sz="2100" dirty="0" err="1" smtClean="0"/>
              <a:t>showcard</a:t>
            </a:r>
            <a:r>
              <a:rPr lang="en-US" sz="2100" dirty="0" smtClean="0"/>
              <a:t> presentation that best facilitates unbiased data capture.</a:t>
            </a:r>
            <a:endParaRPr lang="en-US" sz="2100" dirty="0" smtClean="0">
              <a:latin typeface="+mn-lt"/>
            </a:endParaRPr>
          </a:p>
        </p:txBody>
      </p:sp>
      <p:graphicFrame>
        <p:nvGraphicFramePr>
          <p:cNvPr id="94" name="Chart 93"/>
          <p:cNvGraphicFramePr/>
          <p:nvPr/>
        </p:nvGraphicFramePr>
        <p:xfrm>
          <a:off x="38633400" y="19050000"/>
          <a:ext cx="10744200" cy="5410200"/>
        </p:xfrm>
        <a:graphic>
          <a:graphicData uri="http://schemas.openxmlformats.org/drawingml/2006/chart">
            <c:chart xmlns:c="http://schemas.openxmlformats.org/drawingml/2006/chart" xmlns:r="http://schemas.openxmlformats.org/officeDocument/2006/relationships" r:id="rId15"/>
          </a:graphicData>
        </a:graphic>
      </p:graphicFrame>
      <p:sp>
        <p:nvSpPr>
          <p:cNvPr id="95" name="TextBox 94"/>
          <p:cNvSpPr txBox="1"/>
          <p:nvPr/>
        </p:nvSpPr>
        <p:spPr bwMode="auto">
          <a:xfrm>
            <a:off x="38862000" y="7384877"/>
            <a:ext cx="45719" cy="412934"/>
          </a:xfrm>
          <a:prstGeom prst="rect">
            <a:avLst/>
          </a:prstGeom>
          <a:noFill/>
          <a:ln>
            <a:noFill/>
          </a:ln>
        </p:spPr>
        <p:txBody>
          <a:bodyPr vert="horz" wrap="square" lIns="91440" tIns="91440" rIns="91440" bIns="0" numCol="1" rtlCol="0" anchor="t" anchorCtr="0" compatLnSpc="1">
            <a:prstTxWarp prst="textNoShape">
              <a:avLst/>
            </a:prstTxWarp>
            <a:spAutoFit/>
          </a:bodyPr>
          <a:lstStyle/>
          <a:p>
            <a:pPr>
              <a:lnSpc>
                <a:spcPts val="2500"/>
              </a:lnSpc>
            </a:pPr>
            <a:endParaRPr lang="en-US" sz="1800" b="1" dirty="0" smtClean="0"/>
          </a:p>
        </p:txBody>
      </p:sp>
      <p:pic>
        <p:nvPicPr>
          <p:cNvPr id="96" name="Picture 95" descr="commonscale.JPG"/>
          <p:cNvPicPr>
            <a:picLocks noChangeAspect="1"/>
          </p:cNvPicPr>
          <p:nvPr/>
        </p:nvPicPr>
        <p:blipFill>
          <a:blip r:embed="rId16" cstate="print"/>
          <a:stretch>
            <a:fillRect/>
          </a:stretch>
        </p:blipFill>
        <p:spPr>
          <a:xfrm>
            <a:off x="40081200" y="11728277"/>
            <a:ext cx="8077200" cy="2057400"/>
          </a:xfrm>
          <a:prstGeom prst="rect">
            <a:avLst/>
          </a:prstGeom>
        </p:spPr>
      </p:pic>
      <p:graphicFrame>
        <p:nvGraphicFramePr>
          <p:cNvPr id="98" name="Chart 97"/>
          <p:cNvGraphicFramePr/>
          <p:nvPr/>
        </p:nvGraphicFramePr>
        <p:xfrm>
          <a:off x="38938200" y="24460200"/>
          <a:ext cx="10439400" cy="7143749"/>
        </p:xfrm>
        <a:graphic>
          <a:graphicData uri="http://schemas.openxmlformats.org/drawingml/2006/chart">
            <c:chart xmlns:c="http://schemas.openxmlformats.org/drawingml/2006/chart" xmlns:r="http://schemas.openxmlformats.org/officeDocument/2006/relationships" r:id="rId17"/>
          </a:graphicData>
        </a:graphic>
      </p:graphicFrame>
      <p:sp>
        <p:nvSpPr>
          <p:cNvPr id="97" name="Rectangle 96"/>
          <p:cNvSpPr/>
          <p:nvPr/>
        </p:nvSpPr>
        <p:spPr bwMode="auto">
          <a:xfrm>
            <a:off x="39395400" y="11582400"/>
            <a:ext cx="9601200" cy="304800"/>
          </a:xfrm>
          <a:prstGeom prst="rect">
            <a:avLst/>
          </a:prstGeom>
          <a:solidFill>
            <a:schemeClr val="bg1"/>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32" charset="-128"/>
            </a:endParaRPr>
          </a:p>
        </p:txBody>
      </p:sp>
      <p:sp>
        <p:nvSpPr>
          <p:cNvPr id="99" name="Rectangle 98"/>
          <p:cNvSpPr/>
          <p:nvPr/>
        </p:nvSpPr>
        <p:spPr bwMode="auto">
          <a:xfrm>
            <a:off x="39471600" y="9829800"/>
            <a:ext cx="9601200" cy="152400"/>
          </a:xfrm>
          <a:prstGeom prst="rect">
            <a:avLst/>
          </a:prstGeom>
          <a:solidFill>
            <a:schemeClr val="bg1"/>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32" charset="-128"/>
            </a:endParaRPr>
          </a:p>
        </p:txBody>
      </p:sp>
      <p:cxnSp>
        <p:nvCxnSpPr>
          <p:cNvPr id="101" name="Straight Connector 100"/>
          <p:cNvCxnSpPr/>
          <p:nvPr/>
        </p:nvCxnSpPr>
        <p:spPr bwMode="auto">
          <a:xfrm>
            <a:off x="14782800" y="33832800"/>
            <a:ext cx="9296400" cy="0"/>
          </a:xfrm>
          <a:prstGeom prst="line">
            <a:avLst/>
          </a:prstGeom>
          <a:ln>
            <a:headEnd type="none" w="med" len="med"/>
            <a:tailEnd type="none" w="med" len="med"/>
          </a:ln>
          <a:extLst>
            <a:ext uri="{AF507438-7753-43E0-B8FC-AC1667EBCBE1}">
              <a14:hiddenEffects xmlns:a14="http://schemas.microsoft.com/office/drawing/2010/main" xmlns="">
                <a:effectLst>
                  <a:outerShdw dist="35921" dir="2700000" algn="ctr" rotWithShape="0">
                    <a:schemeClr val="bg2"/>
                  </a:outerShdw>
                </a:effectLst>
              </a14:hiddenEffects>
            </a:ext>
          </a:extLst>
        </p:spPr>
        <p:style>
          <a:lnRef idx="3">
            <a:schemeClr val="accent2"/>
          </a:lnRef>
          <a:fillRef idx="0">
            <a:schemeClr val="accent2"/>
          </a:fillRef>
          <a:effectRef idx="2">
            <a:schemeClr val="accent2"/>
          </a:effectRef>
          <a:fontRef idx="minor">
            <a:schemeClr val="tx1"/>
          </a:fontRef>
        </p:style>
      </p:cxnSp>
      <p:cxnSp>
        <p:nvCxnSpPr>
          <p:cNvPr id="102" name="Straight Connector 101"/>
          <p:cNvCxnSpPr/>
          <p:nvPr/>
        </p:nvCxnSpPr>
        <p:spPr bwMode="auto">
          <a:xfrm>
            <a:off x="27203400" y="27279600"/>
            <a:ext cx="9144000" cy="0"/>
          </a:xfrm>
          <a:prstGeom prst="line">
            <a:avLst/>
          </a:prstGeom>
          <a:ln>
            <a:headEnd type="none" w="med" len="med"/>
            <a:tailEnd type="none" w="med" len="med"/>
          </a:ln>
          <a:extLst>
            <a:ext uri="{AF507438-7753-43E0-B8FC-AC1667EBCBE1}">
              <a14:hiddenEffects xmlns:a14="http://schemas.microsoft.com/office/drawing/2010/main" xmlns="">
                <a:effectLst>
                  <a:outerShdw dist="35921" dir="2700000" algn="ctr" rotWithShape="0">
                    <a:schemeClr val="bg2"/>
                  </a:outerShdw>
                </a:effectLst>
              </a14:hiddenEffects>
            </a:ext>
          </a:extLst>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NORC Template PowerPoint">
  <a:themeElements>
    <a:clrScheme name="NORC Color Scheme">
      <a:dk1>
        <a:srgbClr val="404040"/>
      </a:dk1>
      <a:lt1>
        <a:srgbClr val="FFFFFF"/>
      </a:lt1>
      <a:dk2>
        <a:srgbClr val="404040"/>
      </a:dk2>
      <a:lt2>
        <a:srgbClr val="CCCCCC"/>
      </a:lt2>
      <a:accent1>
        <a:srgbClr val="717074"/>
      </a:accent1>
      <a:accent2>
        <a:srgbClr val="F3901D"/>
      </a:accent2>
      <a:accent3>
        <a:srgbClr val="5C7F92"/>
      </a:accent3>
      <a:accent4>
        <a:srgbClr val="C6BF70"/>
      </a:accent4>
      <a:accent5>
        <a:srgbClr val="70A489"/>
      </a:accent5>
      <a:accent6>
        <a:srgbClr val="98002E"/>
      </a:accent6>
      <a:hlink>
        <a:srgbClr val="F3901D"/>
      </a:hlink>
      <a:folHlink>
        <a:srgbClr val="717074"/>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2" charset="-128"/>
          </a:defRPr>
        </a:defPPr>
      </a:lstStyle>
    </a:lnDef>
    <a:txDef>
      <a:spPr bwMode="auto">
        <a:noFill/>
        <a:ln>
          <a:noFill/>
        </a:ln>
      </a:spPr>
      <a:bodyPr vert="horz" wrap="square" lIns="91440" tIns="91440" rIns="91440" bIns="0" numCol="1" anchor="t" anchorCtr="0" compatLnSpc="1">
        <a:prstTxWarp prst="textNoShape">
          <a:avLst/>
        </a:prstTxWarp>
      </a:bodyPr>
      <a:lstStyle>
        <a:defPPr>
          <a:lnSpc>
            <a:spcPts val="2500"/>
          </a:lnSpc>
          <a:defRPr sz="1800" b="1" dirty="0" smtClean="0"/>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B78E575E95FE341B5954C427979F220" ma:contentTypeVersion="5" ma:contentTypeDescription="Create a new document." ma:contentTypeScope="" ma:versionID="94db8f5e4a904c252199f146abc08d84">
  <xsd:schema xmlns:xsd="http://www.w3.org/2001/XMLSchema" xmlns:p="http://schemas.microsoft.com/office/2006/metadata/properties" targetNamespace="http://schemas.microsoft.com/office/2006/metadata/properties" ma:root="true" ma:fieldsID="daff7a8922ca223246d6f9669ee62a9b">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F52267D-12DB-49F3-8695-FA5A8535A03B}">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customXml/itemProps2.xml><?xml version="1.0" encoding="utf-8"?>
<ds:datastoreItem xmlns:ds="http://schemas.openxmlformats.org/officeDocument/2006/customXml" ds:itemID="{5E78692C-AE39-4C78-8CE6-8496738A46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077407EE-719C-4461-943C-1F1A4D3A92B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NORC Template PowerPoint</Template>
  <TotalTime>3231</TotalTime>
  <Words>1340</Words>
  <Application>Microsoft Office PowerPoint</Application>
  <PresentationFormat>Custom</PresentationFormat>
  <Paragraphs>148</Paragraphs>
  <Slides>1</Slides>
  <Notes>1</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NORC Template PowerPoint</vt:lpstr>
      <vt:lpstr>Custom Design</vt:lpstr>
      <vt:lpstr>Slide 1</vt:lpstr>
    </vt:vector>
  </TitlesOfParts>
  <Company>NORC at the Univeristy of Chicago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Lanier</dc:creator>
  <cp:lastModifiedBy>dalton-kate</cp:lastModifiedBy>
  <cp:revision>304</cp:revision>
  <dcterms:created xsi:type="dcterms:W3CDTF">2011-01-21T18:17:35Z</dcterms:created>
  <dcterms:modified xsi:type="dcterms:W3CDTF">2011-05-26T20:17:57Z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0x0101001B78E575E95FE341B5954C427979F220</vt:lpwstr>
  </property>
</Properties>
</file>